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7" r:id="rId2"/>
    <p:sldId id="266" r:id="rId3"/>
    <p:sldId id="281" r:id="rId4"/>
    <p:sldId id="282" r:id="rId5"/>
    <p:sldId id="284" r:id="rId6"/>
    <p:sldId id="289" r:id="rId7"/>
    <p:sldId id="290" r:id="rId8"/>
    <p:sldId id="283" r:id="rId9"/>
    <p:sldId id="285" r:id="rId10"/>
    <p:sldId id="277" r:id="rId11"/>
    <p:sldId id="287" r:id="rId12"/>
    <p:sldId id="288" r:id="rId13"/>
    <p:sldId id="291" r:id="rId14"/>
  </p:sldIdLst>
  <p:sldSz cx="18288000" cy="10287000"/>
  <p:notesSz cx="6808788" cy="9940925"/>
  <p:embeddedFontLst>
    <p:embeddedFont>
      <p:font typeface="Montserrat Extra-Bold"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A069F-BF32-4B63-8A36-FBA60ED6A5C6}" v="12" dt="2022-11-23T14:10:46.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66" d="100"/>
          <a:sy n="66" d="100"/>
        </p:scale>
        <p:origin x="1000" y="3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or Moran" userId="f7aa4d72-66ff-42d9-927d-04e763ce8b1f" providerId="ADAL" clId="{088A069F-BF32-4B63-8A36-FBA60ED6A5C6}"/>
    <pc:docChg chg="undo custSel delSld modSld">
      <pc:chgData name="Conor Moran" userId="f7aa4d72-66ff-42d9-927d-04e763ce8b1f" providerId="ADAL" clId="{088A069F-BF32-4B63-8A36-FBA60ED6A5C6}" dt="2022-11-23T14:14:13.833" v="429" actId="20577"/>
      <pc:docMkLst>
        <pc:docMk/>
      </pc:docMkLst>
      <pc:sldChg chg="addSp modSp mod">
        <pc:chgData name="Conor Moran" userId="f7aa4d72-66ff-42d9-927d-04e763ce8b1f" providerId="ADAL" clId="{088A069F-BF32-4B63-8A36-FBA60ED6A5C6}" dt="2022-11-23T14:11:18.896" v="312" actId="1037"/>
        <pc:sldMkLst>
          <pc:docMk/>
          <pc:sldMk cId="0" sldId="257"/>
        </pc:sldMkLst>
        <pc:spChg chg="mod">
          <ac:chgData name="Conor Moran" userId="f7aa4d72-66ff-42d9-927d-04e763ce8b1f" providerId="ADAL" clId="{088A069F-BF32-4B63-8A36-FBA60ED6A5C6}" dt="2022-11-23T14:04:24.863" v="201" actId="20577"/>
          <ac:spMkLst>
            <pc:docMk/>
            <pc:sldMk cId="0" sldId="257"/>
            <ac:spMk id="4" creationId="{00000000-0000-0000-0000-000000000000}"/>
          </ac:spMkLst>
        </pc:spChg>
        <pc:picChg chg="mod">
          <ac:chgData name="Conor Moran" userId="f7aa4d72-66ff-42d9-927d-04e763ce8b1f" providerId="ADAL" clId="{088A069F-BF32-4B63-8A36-FBA60ED6A5C6}" dt="2022-11-23T14:11:13.773" v="265" actId="12789"/>
          <ac:picMkLst>
            <pc:docMk/>
            <pc:sldMk cId="0" sldId="257"/>
            <ac:picMk id="6" creationId="{00000000-0000-0000-0000-000000000000}"/>
          </ac:picMkLst>
        </pc:picChg>
        <pc:picChg chg="add mod">
          <ac:chgData name="Conor Moran" userId="f7aa4d72-66ff-42d9-927d-04e763ce8b1f" providerId="ADAL" clId="{088A069F-BF32-4B63-8A36-FBA60ED6A5C6}" dt="2022-11-23T14:11:18.896" v="312" actId="1037"/>
          <ac:picMkLst>
            <pc:docMk/>
            <pc:sldMk cId="0" sldId="257"/>
            <ac:picMk id="8" creationId="{0FE8B0DE-99C2-2ECC-C12F-1A6E7A2C136B}"/>
          </ac:picMkLst>
        </pc:picChg>
      </pc:sldChg>
      <pc:sldChg chg="modSp mod">
        <pc:chgData name="Conor Moran" userId="f7aa4d72-66ff-42d9-927d-04e763ce8b1f" providerId="ADAL" clId="{088A069F-BF32-4B63-8A36-FBA60ED6A5C6}" dt="2022-11-23T14:14:13.833" v="429" actId="20577"/>
        <pc:sldMkLst>
          <pc:docMk/>
          <pc:sldMk cId="0" sldId="266"/>
        </pc:sldMkLst>
        <pc:spChg chg="mod">
          <ac:chgData name="Conor Moran" userId="f7aa4d72-66ff-42d9-927d-04e763ce8b1f" providerId="ADAL" clId="{088A069F-BF32-4B63-8A36-FBA60ED6A5C6}" dt="2022-11-23T14:04:40.136" v="204" actId="1038"/>
          <ac:spMkLst>
            <pc:docMk/>
            <pc:sldMk cId="0" sldId="266"/>
            <ac:spMk id="34" creationId="{930223D6-01EC-193F-916D-C831B07C1ACA}"/>
          </ac:spMkLst>
        </pc:spChg>
        <pc:spChg chg="mod">
          <ac:chgData name="Conor Moran" userId="f7aa4d72-66ff-42d9-927d-04e763ce8b1f" providerId="ADAL" clId="{088A069F-BF32-4B63-8A36-FBA60ED6A5C6}" dt="2022-11-23T14:04:40.136" v="204" actId="1038"/>
          <ac:spMkLst>
            <pc:docMk/>
            <pc:sldMk cId="0" sldId="266"/>
            <ac:spMk id="36" creationId="{9FF79E79-94E4-6535-94A5-10203566FC33}"/>
          </ac:spMkLst>
        </pc:spChg>
        <pc:spChg chg="mod">
          <ac:chgData name="Conor Moran" userId="f7aa4d72-66ff-42d9-927d-04e763ce8b1f" providerId="ADAL" clId="{088A069F-BF32-4B63-8A36-FBA60ED6A5C6}" dt="2022-11-23T14:04:40.136" v="204" actId="1038"/>
          <ac:spMkLst>
            <pc:docMk/>
            <pc:sldMk cId="0" sldId="266"/>
            <ac:spMk id="38" creationId="{8E6056CA-2CD5-5771-15B6-FCBDFD4B25F0}"/>
          </ac:spMkLst>
        </pc:spChg>
        <pc:spChg chg="mod">
          <ac:chgData name="Conor Moran" userId="f7aa4d72-66ff-42d9-927d-04e763ce8b1f" providerId="ADAL" clId="{088A069F-BF32-4B63-8A36-FBA60ED6A5C6}" dt="2022-11-23T14:14:13.833" v="429" actId="20577"/>
          <ac:spMkLst>
            <pc:docMk/>
            <pc:sldMk cId="0" sldId="266"/>
            <ac:spMk id="49" creationId="{D897829D-2296-F7F9-3D3C-1E01BC385494}"/>
          </ac:spMkLst>
        </pc:spChg>
        <pc:grpChg chg="mod">
          <ac:chgData name="Conor Moran" userId="f7aa4d72-66ff-42d9-927d-04e763ce8b1f" providerId="ADAL" clId="{088A069F-BF32-4B63-8A36-FBA60ED6A5C6}" dt="2022-11-23T14:02:38.700" v="40" actId="1035"/>
          <ac:grpSpMkLst>
            <pc:docMk/>
            <pc:sldMk cId="0" sldId="266"/>
            <ac:grpSpMk id="39" creationId="{BF3D5B97-8783-B876-D472-651A24B1700C}"/>
          </ac:grpSpMkLst>
        </pc:grpChg>
      </pc:sldChg>
      <pc:sldChg chg="modSp mod">
        <pc:chgData name="Conor Moran" userId="f7aa4d72-66ff-42d9-927d-04e763ce8b1f" providerId="ADAL" clId="{088A069F-BF32-4B63-8A36-FBA60ED6A5C6}" dt="2022-11-23T14:13:52.681" v="420" actId="14100"/>
        <pc:sldMkLst>
          <pc:docMk/>
          <pc:sldMk cId="402371414" sldId="277"/>
        </pc:sldMkLst>
        <pc:spChg chg="mod">
          <ac:chgData name="Conor Moran" userId="f7aa4d72-66ff-42d9-927d-04e763ce8b1f" providerId="ADAL" clId="{088A069F-BF32-4B63-8A36-FBA60ED6A5C6}" dt="2022-11-23T14:13:52.681" v="420" actId="14100"/>
          <ac:spMkLst>
            <pc:docMk/>
            <pc:sldMk cId="402371414" sldId="277"/>
            <ac:spMk id="4" creationId="{F150B56C-2964-4C7E-E97F-91F765906235}"/>
          </ac:spMkLst>
        </pc:spChg>
      </pc:sldChg>
      <pc:sldChg chg="modSp mod">
        <pc:chgData name="Conor Moran" userId="f7aa4d72-66ff-42d9-927d-04e763ce8b1f" providerId="ADAL" clId="{088A069F-BF32-4B63-8A36-FBA60ED6A5C6}" dt="2022-11-23T14:02:25.011" v="16" actId="207"/>
        <pc:sldMkLst>
          <pc:docMk/>
          <pc:sldMk cId="4074202687" sldId="281"/>
        </pc:sldMkLst>
        <pc:graphicFrameChg chg="mod modGraphic">
          <ac:chgData name="Conor Moran" userId="f7aa4d72-66ff-42d9-927d-04e763ce8b1f" providerId="ADAL" clId="{088A069F-BF32-4B63-8A36-FBA60ED6A5C6}" dt="2022-11-23T14:02:25.011" v="16" actId="207"/>
          <ac:graphicFrameMkLst>
            <pc:docMk/>
            <pc:sldMk cId="4074202687" sldId="281"/>
            <ac:graphicFrameMk id="14" creationId="{6CCB485A-326A-6128-CE9A-1FF3553313B3}"/>
          </ac:graphicFrameMkLst>
        </pc:graphicFrameChg>
      </pc:sldChg>
      <pc:sldChg chg="modSp mod">
        <pc:chgData name="Conor Moran" userId="f7aa4d72-66ff-42d9-927d-04e763ce8b1f" providerId="ADAL" clId="{088A069F-BF32-4B63-8A36-FBA60ED6A5C6}" dt="2022-11-23T14:04:57.871" v="207" actId="207"/>
        <pc:sldMkLst>
          <pc:docMk/>
          <pc:sldMk cId="2901546206" sldId="282"/>
        </pc:sldMkLst>
        <pc:spChg chg="mod">
          <ac:chgData name="Conor Moran" userId="f7aa4d72-66ff-42d9-927d-04e763ce8b1f" providerId="ADAL" clId="{088A069F-BF32-4B63-8A36-FBA60ED6A5C6}" dt="2022-11-23T14:04:53.383" v="205" actId="207"/>
          <ac:spMkLst>
            <pc:docMk/>
            <pc:sldMk cId="2901546206" sldId="282"/>
            <ac:spMk id="20" creationId="{F1F1EFFE-6B11-B3F4-4623-CB0B0540AE26}"/>
          </ac:spMkLst>
        </pc:spChg>
        <pc:spChg chg="mod">
          <ac:chgData name="Conor Moran" userId="f7aa4d72-66ff-42d9-927d-04e763ce8b1f" providerId="ADAL" clId="{088A069F-BF32-4B63-8A36-FBA60ED6A5C6}" dt="2022-11-23T14:04:55.616" v="206" actId="207"/>
          <ac:spMkLst>
            <pc:docMk/>
            <pc:sldMk cId="2901546206" sldId="282"/>
            <ac:spMk id="31" creationId="{F5EC05EA-BF1C-9AC1-2648-67682339433B}"/>
          </ac:spMkLst>
        </pc:spChg>
        <pc:spChg chg="mod">
          <ac:chgData name="Conor Moran" userId="f7aa4d72-66ff-42d9-927d-04e763ce8b1f" providerId="ADAL" clId="{088A069F-BF32-4B63-8A36-FBA60ED6A5C6}" dt="2022-11-23T14:04:57.871" v="207" actId="207"/>
          <ac:spMkLst>
            <pc:docMk/>
            <pc:sldMk cId="2901546206" sldId="282"/>
            <ac:spMk id="32" creationId="{24DF53BD-1AEC-3469-8D81-504E2BBCCD6F}"/>
          </ac:spMkLst>
        </pc:spChg>
      </pc:sldChg>
      <pc:sldChg chg="modSp mod">
        <pc:chgData name="Conor Moran" userId="f7aa4d72-66ff-42d9-927d-04e763ce8b1f" providerId="ADAL" clId="{088A069F-BF32-4B63-8A36-FBA60ED6A5C6}" dt="2022-11-23T14:06:03.927" v="214" actId="207"/>
        <pc:sldMkLst>
          <pc:docMk/>
          <pc:sldMk cId="1144053566" sldId="284"/>
        </pc:sldMkLst>
        <pc:graphicFrameChg chg="mod modGraphic">
          <ac:chgData name="Conor Moran" userId="f7aa4d72-66ff-42d9-927d-04e763ce8b1f" providerId="ADAL" clId="{088A069F-BF32-4B63-8A36-FBA60ED6A5C6}" dt="2022-11-23T14:06:03.927" v="214" actId="207"/>
          <ac:graphicFrameMkLst>
            <pc:docMk/>
            <pc:sldMk cId="1144053566" sldId="284"/>
            <ac:graphicFrameMk id="4" creationId="{A55E53DB-5E21-51C5-098F-6548E5E6A497}"/>
          </ac:graphicFrameMkLst>
        </pc:graphicFrameChg>
      </pc:sldChg>
      <pc:sldChg chg="del">
        <pc:chgData name="Conor Moran" userId="f7aa4d72-66ff-42d9-927d-04e763ce8b1f" providerId="ADAL" clId="{088A069F-BF32-4B63-8A36-FBA60ED6A5C6}" dt="2022-11-23T14:07:06.967" v="224" actId="47"/>
        <pc:sldMkLst>
          <pc:docMk/>
          <pc:sldMk cId="2437227800" sldId="286"/>
        </pc:sldMkLst>
      </pc:sldChg>
      <pc:sldChg chg="delSp modSp mod">
        <pc:chgData name="Conor Moran" userId="f7aa4d72-66ff-42d9-927d-04e763ce8b1f" providerId="ADAL" clId="{088A069F-BF32-4B63-8A36-FBA60ED6A5C6}" dt="2022-11-23T14:09:42.393" v="250" actId="14100"/>
        <pc:sldMkLst>
          <pc:docMk/>
          <pc:sldMk cId="2964240103" sldId="287"/>
        </pc:sldMkLst>
        <pc:spChg chg="del mod">
          <ac:chgData name="Conor Moran" userId="f7aa4d72-66ff-42d9-927d-04e763ce8b1f" providerId="ADAL" clId="{088A069F-BF32-4B63-8A36-FBA60ED6A5C6}" dt="2022-11-23T14:09:05.770" v="242" actId="478"/>
          <ac:spMkLst>
            <pc:docMk/>
            <pc:sldMk cId="2964240103" sldId="287"/>
            <ac:spMk id="4" creationId="{F082B841-037A-3CE4-1783-A8E46426BFB0}"/>
          </ac:spMkLst>
        </pc:spChg>
        <pc:spChg chg="mod">
          <ac:chgData name="Conor Moran" userId="f7aa4d72-66ff-42d9-927d-04e763ce8b1f" providerId="ADAL" clId="{088A069F-BF32-4B63-8A36-FBA60ED6A5C6}" dt="2022-11-23T14:09:18.407" v="247" actId="14100"/>
          <ac:spMkLst>
            <pc:docMk/>
            <pc:sldMk cId="2964240103" sldId="287"/>
            <ac:spMk id="19" creationId="{FD605CCA-10E2-9901-F83E-BB080DBA223C}"/>
          </ac:spMkLst>
        </pc:spChg>
        <pc:spChg chg="mod">
          <ac:chgData name="Conor Moran" userId="f7aa4d72-66ff-42d9-927d-04e763ce8b1f" providerId="ADAL" clId="{088A069F-BF32-4B63-8A36-FBA60ED6A5C6}" dt="2022-11-23T14:09:42.393" v="250" actId="14100"/>
          <ac:spMkLst>
            <pc:docMk/>
            <pc:sldMk cId="2964240103" sldId="287"/>
            <ac:spMk id="49" creationId="{D897829D-2296-F7F9-3D3C-1E01BC385494}"/>
          </ac:spMkLst>
        </pc:spChg>
        <pc:graphicFrameChg chg="mod modGraphic">
          <ac:chgData name="Conor Moran" userId="f7aa4d72-66ff-42d9-927d-04e763ce8b1f" providerId="ADAL" clId="{088A069F-BF32-4B63-8A36-FBA60ED6A5C6}" dt="2022-11-23T14:07:27.073" v="229" actId="20577"/>
          <ac:graphicFrameMkLst>
            <pc:docMk/>
            <pc:sldMk cId="2964240103" sldId="287"/>
            <ac:graphicFrameMk id="18" creationId="{5F2BA00C-D46F-2EA1-60DF-F1EE2587B6DD}"/>
          </ac:graphicFrameMkLst>
        </pc:graphicFrameChg>
        <pc:picChg chg="del mod">
          <ac:chgData name="Conor Moran" userId="f7aa4d72-66ff-42d9-927d-04e763ce8b1f" providerId="ADAL" clId="{088A069F-BF32-4B63-8A36-FBA60ED6A5C6}" dt="2022-11-23T14:08:32.979" v="240" actId="27803"/>
          <ac:picMkLst>
            <pc:docMk/>
            <pc:sldMk cId="2964240103" sldId="287"/>
            <ac:picMk id="31" creationId="{F082B841-037A-3CE4-1783-A8E46426BFB0}"/>
          </ac:picMkLst>
        </pc:picChg>
        <pc:picChg chg="del">
          <ac:chgData name="Conor Moran" userId="f7aa4d72-66ff-42d9-927d-04e763ce8b1f" providerId="ADAL" clId="{088A069F-BF32-4B63-8A36-FBA60ED6A5C6}" dt="2022-11-23T14:09:06.666" v="243" actId="478"/>
          <ac:picMkLst>
            <pc:docMk/>
            <pc:sldMk cId="2964240103" sldId="287"/>
            <ac:picMk id="33" creationId="{41CE4716-A726-4C2D-9961-ED0F83E32302}"/>
          </ac:picMkLst>
        </pc:picChg>
        <pc:picChg chg="del">
          <ac:chgData name="Conor Moran" userId="f7aa4d72-66ff-42d9-927d-04e763ce8b1f" providerId="ADAL" clId="{088A069F-BF32-4B63-8A36-FBA60ED6A5C6}" dt="2022-11-23T14:09:07.738" v="244" actId="478"/>
          <ac:picMkLst>
            <pc:docMk/>
            <pc:sldMk cId="2964240103" sldId="287"/>
            <ac:picMk id="35" creationId="{2770B90D-4A78-B28D-0189-B6E6D225FFE8}"/>
          </ac:picMkLst>
        </pc:picChg>
        <pc:picChg chg="del">
          <ac:chgData name="Conor Moran" userId="f7aa4d72-66ff-42d9-927d-04e763ce8b1f" providerId="ADAL" clId="{088A069F-BF32-4B63-8A36-FBA60ED6A5C6}" dt="2022-11-23T14:09:08.400" v="245" actId="478"/>
          <ac:picMkLst>
            <pc:docMk/>
            <pc:sldMk cId="2964240103" sldId="287"/>
            <ac:picMk id="37" creationId="{E6B6ABB8-700C-2263-EB28-CC25DB699F27}"/>
          </ac:picMkLst>
        </pc:picChg>
      </pc:sldChg>
      <pc:sldChg chg="modSp mod">
        <pc:chgData name="Conor Moran" userId="f7aa4d72-66ff-42d9-927d-04e763ce8b1f" providerId="ADAL" clId="{088A069F-BF32-4B63-8A36-FBA60ED6A5C6}" dt="2022-11-23T14:10:18.051" v="257" actId="20577"/>
        <pc:sldMkLst>
          <pc:docMk/>
          <pc:sldMk cId="4242937813" sldId="288"/>
        </pc:sldMkLst>
        <pc:graphicFrameChg chg="modGraphic">
          <ac:chgData name="Conor Moran" userId="f7aa4d72-66ff-42d9-927d-04e763ce8b1f" providerId="ADAL" clId="{088A069F-BF32-4B63-8A36-FBA60ED6A5C6}" dt="2022-11-23T14:10:18.051" v="257" actId="20577"/>
          <ac:graphicFrameMkLst>
            <pc:docMk/>
            <pc:sldMk cId="4242937813" sldId="288"/>
            <ac:graphicFrameMk id="4" creationId="{8D00A076-C818-9674-8B72-4D15CC17AA59}"/>
          </ac:graphicFrameMkLst>
        </pc:graphicFrameChg>
      </pc:sldChg>
      <pc:sldChg chg="modSp mod">
        <pc:chgData name="Conor Moran" userId="f7aa4d72-66ff-42d9-927d-04e763ce8b1f" providerId="ADAL" clId="{088A069F-BF32-4B63-8A36-FBA60ED6A5C6}" dt="2022-11-23T14:05:16.912" v="208" actId="207"/>
        <pc:sldMkLst>
          <pc:docMk/>
          <pc:sldMk cId="490599601" sldId="289"/>
        </pc:sldMkLst>
        <pc:spChg chg="mod">
          <ac:chgData name="Conor Moran" userId="f7aa4d72-66ff-42d9-927d-04e763ce8b1f" providerId="ADAL" clId="{088A069F-BF32-4B63-8A36-FBA60ED6A5C6}" dt="2022-11-23T14:05:16.912" v="208" actId="207"/>
          <ac:spMkLst>
            <pc:docMk/>
            <pc:sldMk cId="490599601" sldId="289"/>
            <ac:spMk id="40" creationId="{8FABFC6D-25CB-993D-386E-104AC19FE7FC}"/>
          </ac:spMkLst>
        </pc:spChg>
      </pc:sldChg>
      <pc:sldChg chg="modSp mod">
        <pc:chgData name="Conor Moran" userId="f7aa4d72-66ff-42d9-927d-04e763ce8b1f" providerId="ADAL" clId="{088A069F-BF32-4B63-8A36-FBA60ED6A5C6}" dt="2022-11-23T14:05:31.594" v="209" actId="207"/>
        <pc:sldMkLst>
          <pc:docMk/>
          <pc:sldMk cId="61354233" sldId="290"/>
        </pc:sldMkLst>
        <pc:spChg chg="mod">
          <ac:chgData name="Conor Moran" userId="f7aa4d72-66ff-42d9-927d-04e763ce8b1f" providerId="ADAL" clId="{088A069F-BF32-4B63-8A36-FBA60ED6A5C6}" dt="2022-11-23T14:05:31.594" v="209" actId="207"/>
          <ac:spMkLst>
            <pc:docMk/>
            <pc:sldMk cId="61354233" sldId="290"/>
            <ac:spMk id="40" creationId="{8FABFC6D-25CB-993D-386E-104AC19FE7FC}"/>
          </ac:spMkLst>
        </pc:spChg>
      </pc:sldChg>
      <pc:sldChg chg="modSp mod">
        <pc:chgData name="Conor Moran" userId="f7aa4d72-66ff-42d9-927d-04e763ce8b1f" providerId="ADAL" clId="{088A069F-BF32-4B63-8A36-FBA60ED6A5C6}" dt="2022-11-23T14:13:27.376" v="419" actId="20577"/>
        <pc:sldMkLst>
          <pc:docMk/>
          <pc:sldMk cId="2209866691" sldId="291"/>
        </pc:sldMkLst>
        <pc:spChg chg="mod">
          <ac:chgData name="Conor Moran" userId="f7aa4d72-66ff-42d9-927d-04e763ce8b1f" providerId="ADAL" clId="{088A069F-BF32-4B63-8A36-FBA60ED6A5C6}" dt="2022-11-23T14:13:27.376" v="419" actId="20577"/>
          <ac:spMkLst>
            <pc:docMk/>
            <pc:sldMk cId="2209866691" sldId="291"/>
            <ac:spMk id="4" creationId="{F150B56C-2964-4C7E-E97F-91F76590623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7E6FB-C2DC-4EB4-A4C0-47050E8ABF0F}"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33F26F9D-D93B-4F95-A31B-BA27360C9C7E}">
      <dgm:prSet phldrT="[Text]" custT="1"/>
      <dgm:spPr/>
      <dgm:t>
        <a:bodyPr/>
        <a:lstStyle/>
        <a:p>
          <a:r>
            <a:rPr lang="en-US" sz="2400" b="0" dirty="0">
              <a:latin typeface="Calibri" panose="020F0502020204030204" pitchFamily="34" charset="0"/>
            </a:rPr>
            <a:t>Aim:</a:t>
          </a:r>
        </a:p>
        <a:p>
          <a:r>
            <a:rPr lang="en-US" sz="2400" b="0" dirty="0">
              <a:latin typeface="Calibri" panose="020F0502020204030204" pitchFamily="34" charset="0"/>
            </a:rPr>
            <a:t>Introduce young people to the full breadth of job roles and careers in construction</a:t>
          </a:r>
          <a:endParaRPr lang="en-GB" sz="2400" b="0" dirty="0">
            <a:latin typeface="Calibri" panose="020F0502020204030204" pitchFamily="34" charset="0"/>
          </a:endParaRPr>
        </a:p>
      </dgm:t>
    </dgm:pt>
    <dgm:pt modelId="{D737CBF6-8B4B-47AB-93B7-4617E1E19EBA}" type="parTrans" cxnId="{4DAF92B9-1FA8-4314-ADCA-73566D91E0B3}">
      <dgm:prSet/>
      <dgm:spPr/>
      <dgm:t>
        <a:bodyPr/>
        <a:lstStyle/>
        <a:p>
          <a:endParaRPr lang="en-GB"/>
        </a:p>
      </dgm:t>
    </dgm:pt>
    <dgm:pt modelId="{FD11B93B-72E9-4BDA-9E6E-D3A7D7AF24D5}" type="sibTrans" cxnId="{4DAF92B9-1FA8-4314-ADCA-73566D91E0B3}">
      <dgm:prSet/>
      <dgm:spPr/>
      <dgm:t>
        <a:bodyPr/>
        <a:lstStyle/>
        <a:p>
          <a:endParaRPr lang="en-GB"/>
        </a:p>
      </dgm:t>
    </dgm:pt>
    <dgm:pt modelId="{16E0A0F6-5356-4F18-84DC-D97CB8DDEDA2}">
      <dgm:prSet phldrT="[Text]" custT="1"/>
      <dgm:spPr/>
      <dgm:t>
        <a:bodyPr/>
        <a:lstStyle/>
        <a:p>
          <a:r>
            <a:rPr lang="en-US" sz="2200" dirty="0">
              <a:solidFill>
                <a:schemeClr val="tx1"/>
              </a:solidFill>
              <a:latin typeface="Calibri" panose="020F0502020204030204" pitchFamily="34" charset="0"/>
            </a:rPr>
            <a:t>Traditional Roles</a:t>
          </a:r>
          <a:endParaRPr lang="en-GB" sz="2200" dirty="0">
            <a:solidFill>
              <a:schemeClr val="tx1"/>
            </a:solidFill>
            <a:latin typeface="Calibri" panose="020F0502020204030204" pitchFamily="34" charset="0"/>
          </a:endParaRPr>
        </a:p>
      </dgm:t>
    </dgm:pt>
    <dgm:pt modelId="{000C608D-952F-4FC8-9854-7F65A328D67C}" type="parTrans" cxnId="{11A5D782-4556-44EC-8389-F62B7EA438D8}">
      <dgm:prSet/>
      <dgm:spPr/>
      <dgm:t>
        <a:bodyPr/>
        <a:lstStyle/>
        <a:p>
          <a:endParaRPr lang="en-GB"/>
        </a:p>
      </dgm:t>
    </dgm:pt>
    <dgm:pt modelId="{62CA8052-83F9-4B6E-85FF-477B2031347A}" type="sibTrans" cxnId="{11A5D782-4556-44EC-8389-F62B7EA438D8}">
      <dgm:prSet/>
      <dgm:spPr/>
      <dgm:t>
        <a:bodyPr/>
        <a:lstStyle/>
        <a:p>
          <a:endParaRPr lang="en-GB" sz="1800">
            <a:latin typeface="Montserrat" panose="00000500000000000000" pitchFamily="2" charset="0"/>
          </a:endParaRPr>
        </a:p>
      </dgm:t>
    </dgm:pt>
    <dgm:pt modelId="{52A649D7-B6BE-41D5-B728-B24D22E38BB8}">
      <dgm:prSet phldrT="[Text]" custT="1"/>
      <dgm:spPr/>
      <dgm:t>
        <a:bodyPr/>
        <a:lstStyle/>
        <a:p>
          <a:r>
            <a:rPr lang="en-US" sz="2200" dirty="0">
              <a:solidFill>
                <a:schemeClr val="tx1"/>
              </a:solidFill>
              <a:latin typeface="Calibri" panose="020F0502020204030204" pitchFamily="34" charset="0"/>
            </a:rPr>
            <a:t>Professional Roles</a:t>
          </a:r>
          <a:endParaRPr lang="en-GB" sz="2200" dirty="0">
            <a:solidFill>
              <a:schemeClr val="tx1"/>
            </a:solidFill>
            <a:latin typeface="Calibri" panose="020F0502020204030204" pitchFamily="34" charset="0"/>
          </a:endParaRPr>
        </a:p>
      </dgm:t>
    </dgm:pt>
    <dgm:pt modelId="{B5A7A417-1E94-4405-9AB5-001597EBEF61}" type="parTrans" cxnId="{04403578-9A19-46E0-A13C-96145A626EEA}">
      <dgm:prSet/>
      <dgm:spPr/>
      <dgm:t>
        <a:bodyPr/>
        <a:lstStyle/>
        <a:p>
          <a:endParaRPr lang="en-GB"/>
        </a:p>
      </dgm:t>
    </dgm:pt>
    <dgm:pt modelId="{D4429C22-2465-4C3F-B062-0CE5F5A8C8FB}" type="sibTrans" cxnId="{04403578-9A19-46E0-A13C-96145A626EEA}">
      <dgm:prSet/>
      <dgm:spPr/>
      <dgm:t>
        <a:bodyPr/>
        <a:lstStyle/>
        <a:p>
          <a:endParaRPr lang="en-GB" sz="1800">
            <a:latin typeface="Montserrat" panose="00000500000000000000" pitchFamily="2" charset="0"/>
          </a:endParaRPr>
        </a:p>
      </dgm:t>
    </dgm:pt>
    <dgm:pt modelId="{40F6C20C-51A7-4FCE-8FC3-E98D027AD6B9}">
      <dgm:prSet phldrT="[Text]" custT="1"/>
      <dgm:spPr/>
      <dgm:t>
        <a:bodyPr/>
        <a:lstStyle/>
        <a:p>
          <a:r>
            <a:rPr lang="en-US" sz="2200" dirty="0">
              <a:solidFill>
                <a:schemeClr val="tx1"/>
              </a:solidFill>
              <a:latin typeface="Calibri" panose="020F0502020204030204" pitchFamily="34" charset="0"/>
            </a:rPr>
            <a:t>Digital Roles</a:t>
          </a:r>
          <a:endParaRPr lang="en-GB" sz="2200" dirty="0">
            <a:solidFill>
              <a:schemeClr val="tx1"/>
            </a:solidFill>
            <a:latin typeface="Calibri" panose="020F0502020204030204" pitchFamily="34" charset="0"/>
          </a:endParaRPr>
        </a:p>
      </dgm:t>
    </dgm:pt>
    <dgm:pt modelId="{5F2FD76B-1332-45A7-835A-65949AFC851C}" type="parTrans" cxnId="{9901A000-B4A7-4430-831B-E3D4B5659CE5}">
      <dgm:prSet/>
      <dgm:spPr/>
      <dgm:t>
        <a:bodyPr/>
        <a:lstStyle/>
        <a:p>
          <a:endParaRPr lang="en-GB"/>
        </a:p>
      </dgm:t>
    </dgm:pt>
    <dgm:pt modelId="{7529E39C-A85B-4AC8-898D-34B680C19108}" type="sibTrans" cxnId="{9901A000-B4A7-4430-831B-E3D4B5659CE5}">
      <dgm:prSet/>
      <dgm:spPr/>
      <dgm:t>
        <a:bodyPr/>
        <a:lstStyle/>
        <a:p>
          <a:endParaRPr lang="en-GB" sz="1800">
            <a:latin typeface="Montserrat" panose="00000500000000000000" pitchFamily="2" charset="0"/>
          </a:endParaRPr>
        </a:p>
      </dgm:t>
    </dgm:pt>
    <dgm:pt modelId="{513E0C20-A095-465A-9CC1-E1A74DDF7013}">
      <dgm:prSet phldrT="[Text]" custT="1"/>
      <dgm:spPr/>
      <dgm:t>
        <a:bodyPr/>
        <a:lstStyle/>
        <a:p>
          <a:r>
            <a:rPr lang="en-US" sz="2200" dirty="0">
              <a:solidFill>
                <a:schemeClr val="tx1"/>
              </a:solidFill>
              <a:latin typeface="Calibri" panose="020F0502020204030204" pitchFamily="34" charset="0"/>
            </a:rPr>
            <a:t>Green Roles</a:t>
          </a:r>
          <a:endParaRPr lang="en-GB" sz="2200" dirty="0">
            <a:solidFill>
              <a:schemeClr val="tx1"/>
            </a:solidFill>
            <a:latin typeface="Calibri" panose="020F0502020204030204" pitchFamily="34" charset="0"/>
          </a:endParaRPr>
        </a:p>
      </dgm:t>
    </dgm:pt>
    <dgm:pt modelId="{94AA92C6-88E9-486E-9E7D-D9FA91336A11}" type="parTrans" cxnId="{62204A94-D35E-4B02-A7D7-3F88C6D0F79D}">
      <dgm:prSet/>
      <dgm:spPr/>
      <dgm:t>
        <a:bodyPr/>
        <a:lstStyle/>
        <a:p>
          <a:endParaRPr lang="en-GB"/>
        </a:p>
      </dgm:t>
    </dgm:pt>
    <dgm:pt modelId="{214D7651-DDD4-49B7-8C5A-223A2CD40F80}" type="sibTrans" cxnId="{62204A94-D35E-4B02-A7D7-3F88C6D0F79D}">
      <dgm:prSet/>
      <dgm:spPr/>
      <dgm:t>
        <a:bodyPr/>
        <a:lstStyle/>
        <a:p>
          <a:endParaRPr lang="en-GB" sz="1800">
            <a:latin typeface="Montserrat" panose="00000500000000000000" pitchFamily="2" charset="0"/>
          </a:endParaRPr>
        </a:p>
      </dgm:t>
    </dgm:pt>
    <dgm:pt modelId="{B4EC2D94-6D72-485A-833B-02A766CDADCC}" type="pres">
      <dgm:prSet presAssocID="{7A67E6FB-C2DC-4EB4-A4C0-47050E8ABF0F}" presName="Name0" presStyleCnt="0">
        <dgm:presLayoutVars>
          <dgm:chMax val="1"/>
          <dgm:dir/>
          <dgm:animLvl val="ctr"/>
          <dgm:resizeHandles val="exact"/>
        </dgm:presLayoutVars>
      </dgm:prSet>
      <dgm:spPr/>
      <dgm:t>
        <a:bodyPr/>
        <a:lstStyle/>
        <a:p>
          <a:endParaRPr lang="en-US"/>
        </a:p>
      </dgm:t>
    </dgm:pt>
    <dgm:pt modelId="{0300F2C0-B99A-441C-AE4E-ABF1F6C8364E}" type="pres">
      <dgm:prSet presAssocID="{33F26F9D-D93B-4F95-A31B-BA27360C9C7E}" presName="centerShape" presStyleLbl="node0" presStyleIdx="0" presStyleCnt="1" custScaleX="146998" custScaleY="149474"/>
      <dgm:spPr/>
      <dgm:t>
        <a:bodyPr/>
        <a:lstStyle/>
        <a:p>
          <a:endParaRPr lang="en-US"/>
        </a:p>
      </dgm:t>
    </dgm:pt>
    <dgm:pt modelId="{2770EB18-8F8E-4620-95B7-E81FAA66E6DC}" type="pres">
      <dgm:prSet presAssocID="{16E0A0F6-5356-4F18-84DC-D97CB8DDEDA2}" presName="node" presStyleLbl="node1" presStyleIdx="0" presStyleCnt="4">
        <dgm:presLayoutVars>
          <dgm:bulletEnabled val="1"/>
        </dgm:presLayoutVars>
      </dgm:prSet>
      <dgm:spPr/>
      <dgm:t>
        <a:bodyPr/>
        <a:lstStyle/>
        <a:p>
          <a:endParaRPr lang="en-US"/>
        </a:p>
      </dgm:t>
    </dgm:pt>
    <dgm:pt modelId="{D1607A80-D825-4F67-90D7-1565EA48D206}" type="pres">
      <dgm:prSet presAssocID="{16E0A0F6-5356-4F18-84DC-D97CB8DDEDA2}" presName="dummy" presStyleCnt="0"/>
      <dgm:spPr/>
    </dgm:pt>
    <dgm:pt modelId="{8DE1E0AF-7C39-4157-B696-801A04D9F7AD}" type="pres">
      <dgm:prSet presAssocID="{62CA8052-83F9-4B6E-85FF-477B2031347A}" presName="sibTrans" presStyleLbl="sibTrans2D1" presStyleIdx="0" presStyleCnt="4"/>
      <dgm:spPr/>
      <dgm:t>
        <a:bodyPr/>
        <a:lstStyle/>
        <a:p>
          <a:endParaRPr lang="en-US"/>
        </a:p>
      </dgm:t>
    </dgm:pt>
    <dgm:pt modelId="{D39A6ECD-B455-4209-838C-BA9774372FD9}" type="pres">
      <dgm:prSet presAssocID="{52A649D7-B6BE-41D5-B728-B24D22E38BB8}" presName="node" presStyleLbl="node1" presStyleIdx="1" presStyleCnt="4" custScaleX="114915" custScaleY="107022">
        <dgm:presLayoutVars>
          <dgm:bulletEnabled val="1"/>
        </dgm:presLayoutVars>
      </dgm:prSet>
      <dgm:spPr/>
      <dgm:t>
        <a:bodyPr/>
        <a:lstStyle/>
        <a:p>
          <a:endParaRPr lang="en-US"/>
        </a:p>
      </dgm:t>
    </dgm:pt>
    <dgm:pt modelId="{0DAF055B-0817-48E8-A10B-CF27D8134BCD}" type="pres">
      <dgm:prSet presAssocID="{52A649D7-B6BE-41D5-B728-B24D22E38BB8}" presName="dummy" presStyleCnt="0"/>
      <dgm:spPr/>
    </dgm:pt>
    <dgm:pt modelId="{4E82860B-6EE5-40C7-8323-64EFE45B1C1A}" type="pres">
      <dgm:prSet presAssocID="{D4429C22-2465-4C3F-B062-0CE5F5A8C8FB}" presName="sibTrans" presStyleLbl="sibTrans2D1" presStyleIdx="1" presStyleCnt="4" custLinFactNeighborX="-1081" custLinFactNeighborY="-413"/>
      <dgm:spPr/>
      <dgm:t>
        <a:bodyPr/>
        <a:lstStyle/>
        <a:p>
          <a:endParaRPr lang="en-US"/>
        </a:p>
      </dgm:t>
    </dgm:pt>
    <dgm:pt modelId="{D38DB46D-DB90-4914-B62C-F383C4889371}" type="pres">
      <dgm:prSet presAssocID="{40F6C20C-51A7-4FCE-8FC3-E98D027AD6B9}" presName="node" presStyleLbl="node1" presStyleIdx="2" presStyleCnt="4">
        <dgm:presLayoutVars>
          <dgm:bulletEnabled val="1"/>
        </dgm:presLayoutVars>
      </dgm:prSet>
      <dgm:spPr/>
      <dgm:t>
        <a:bodyPr/>
        <a:lstStyle/>
        <a:p>
          <a:endParaRPr lang="en-US"/>
        </a:p>
      </dgm:t>
    </dgm:pt>
    <dgm:pt modelId="{82EFC148-7D6D-40BB-9F7C-25ADA82CA068}" type="pres">
      <dgm:prSet presAssocID="{40F6C20C-51A7-4FCE-8FC3-E98D027AD6B9}" presName="dummy" presStyleCnt="0"/>
      <dgm:spPr/>
    </dgm:pt>
    <dgm:pt modelId="{DE62BAD2-C144-4FC1-B52B-EEF265A61F3F}" type="pres">
      <dgm:prSet presAssocID="{7529E39C-A85B-4AC8-898D-34B680C19108}" presName="sibTrans" presStyleLbl="sibTrans2D1" presStyleIdx="2" presStyleCnt="4"/>
      <dgm:spPr/>
      <dgm:t>
        <a:bodyPr/>
        <a:lstStyle/>
        <a:p>
          <a:endParaRPr lang="en-US"/>
        </a:p>
      </dgm:t>
    </dgm:pt>
    <dgm:pt modelId="{CEEB07BF-CB0A-4962-9978-0E1C3D57AFF7}" type="pres">
      <dgm:prSet presAssocID="{513E0C20-A095-465A-9CC1-E1A74DDF7013}" presName="node" presStyleLbl="node1" presStyleIdx="3" presStyleCnt="4">
        <dgm:presLayoutVars>
          <dgm:bulletEnabled val="1"/>
        </dgm:presLayoutVars>
      </dgm:prSet>
      <dgm:spPr/>
      <dgm:t>
        <a:bodyPr/>
        <a:lstStyle/>
        <a:p>
          <a:endParaRPr lang="en-US"/>
        </a:p>
      </dgm:t>
    </dgm:pt>
    <dgm:pt modelId="{7C428D3D-A453-42A6-B9ED-29C1B0EB8E0F}" type="pres">
      <dgm:prSet presAssocID="{513E0C20-A095-465A-9CC1-E1A74DDF7013}" presName="dummy" presStyleCnt="0"/>
      <dgm:spPr/>
    </dgm:pt>
    <dgm:pt modelId="{ED71FD0A-C848-4908-9AA2-A9A95CA76437}" type="pres">
      <dgm:prSet presAssocID="{214D7651-DDD4-49B7-8C5A-223A2CD40F80}" presName="sibTrans" presStyleLbl="sibTrans2D1" presStyleIdx="3" presStyleCnt="4"/>
      <dgm:spPr/>
      <dgm:t>
        <a:bodyPr/>
        <a:lstStyle/>
        <a:p>
          <a:endParaRPr lang="en-US"/>
        </a:p>
      </dgm:t>
    </dgm:pt>
  </dgm:ptLst>
  <dgm:cxnLst>
    <dgm:cxn modelId="{9901A000-B4A7-4430-831B-E3D4B5659CE5}" srcId="{33F26F9D-D93B-4F95-A31B-BA27360C9C7E}" destId="{40F6C20C-51A7-4FCE-8FC3-E98D027AD6B9}" srcOrd="2" destOrd="0" parTransId="{5F2FD76B-1332-45A7-835A-65949AFC851C}" sibTransId="{7529E39C-A85B-4AC8-898D-34B680C19108}"/>
    <dgm:cxn modelId="{11A5D782-4556-44EC-8389-F62B7EA438D8}" srcId="{33F26F9D-D93B-4F95-A31B-BA27360C9C7E}" destId="{16E0A0F6-5356-4F18-84DC-D97CB8DDEDA2}" srcOrd="0" destOrd="0" parTransId="{000C608D-952F-4FC8-9854-7F65A328D67C}" sibTransId="{62CA8052-83F9-4B6E-85FF-477B2031347A}"/>
    <dgm:cxn modelId="{3624D47D-E149-4F9E-B9A1-139DB56844FF}" type="presOf" srcId="{214D7651-DDD4-49B7-8C5A-223A2CD40F80}" destId="{ED71FD0A-C848-4908-9AA2-A9A95CA76437}" srcOrd="0" destOrd="0" presId="urn:microsoft.com/office/officeart/2005/8/layout/radial6"/>
    <dgm:cxn modelId="{A63D077C-46E5-40D4-AADC-3ADA8BEFA68D}" type="presOf" srcId="{513E0C20-A095-465A-9CC1-E1A74DDF7013}" destId="{CEEB07BF-CB0A-4962-9978-0E1C3D57AFF7}" srcOrd="0" destOrd="0" presId="urn:microsoft.com/office/officeart/2005/8/layout/radial6"/>
    <dgm:cxn modelId="{C79A1504-B90E-4432-8FDE-0221D34B5BA1}" type="presOf" srcId="{52A649D7-B6BE-41D5-B728-B24D22E38BB8}" destId="{D39A6ECD-B455-4209-838C-BA9774372FD9}" srcOrd="0" destOrd="0" presId="urn:microsoft.com/office/officeart/2005/8/layout/radial6"/>
    <dgm:cxn modelId="{1CB0BB55-2375-4A6E-87D2-6E1B08813F45}" type="presOf" srcId="{7529E39C-A85B-4AC8-898D-34B680C19108}" destId="{DE62BAD2-C144-4FC1-B52B-EEF265A61F3F}" srcOrd="0" destOrd="0" presId="urn:microsoft.com/office/officeart/2005/8/layout/radial6"/>
    <dgm:cxn modelId="{4DAF92B9-1FA8-4314-ADCA-73566D91E0B3}" srcId="{7A67E6FB-C2DC-4EB4-A4C0-47050E8ABF0F}" destId="{33F26F9D-D93B-4F95-A31B-BA27360C9C7E}" srcOrd="0" destOrd="0" parTransId="{D737CBF6-8B4B-47AB-93B7-4617E1E19EBA}" sibTransId="{FD11B93B-72E9-4BDA-9E6E-D3A7D7AF24D5}"/>
    <dgm:cxn modelId="{18BEAB60-6A97-4F3D-8D91-8B93D1C7DB28}" type="presOf" srcId="{7A67E6FB-C2DC-4EB4-A4C0-47050E8ABF0F}" destId="{B4EC2D94-6D72-485A-833B-02A766CDADCC}" srcOrd="0" destOrd="0" presId="urn:microsoft.com/office/officeart/2005/8/layout/radial6"/>
    <dgm:cxn modelId="{04403578-9A19-46E0-A13C-96145A626EEA}" srcId="{33F26F9D-D93B-4F95-A31B-BA27360C9C7E}" destId="{52A649D7-B6BE-41D5-B728-B24D22E38BB8}" srcOrd="1" destOrd="0" parTransId="{B5A7A417-1E94-4405-9AB5-001597EBEF61}" sibTransId="{D4429C22-2465-4C3F-B062-0CE5F5A8C8FB}"/>
    <dgm:cxn modelId="{AFC606AD-2331-4587-9CF3-60CEFEEBAB49}" type="presOf" srcId="{D4429C22-2465-4C3F-B062-0CE5F5A8C8FB}" destId="{4E82860B-6EE5-40C7-8323-64EFE45B1C1A}" srcOrd="0" destOrd="0" presId="urn:microsoft.com/office/officeart/2005/8/layout/radial6"/>
    <dgm:cxn modelId="{1D2A50A7-63A7-4A10-95CA-AFA0F0041598}" type="presOf" srcId="{16E0A0F6-5356-4F18-84DC-D97CB8DDEDA2}" destId="{2770EB18-8F8E-4620-95B7-E81FAA66E6DC}" srcOrd="0" destOrd="0" presId="urn:microsoft.com/office/officeart/2005/8/layout/radial6"/>
    <dgm:cxn modelId="{62204A94-D35E-4B02-A7D7-3F88C6D0F79D}" srcId="{33F26F9D-D93B-4F95-A31B-BA27360C9C7E}" destId="{513E0C20-A095-465A-9CC1-E1A74DDF7013}" srcOrd="3" destOrd="0" parTransId="{94AA92C6-88E9-486E-9E7D-D9FA91336A11}" sibTransId="{214D7651-DDD4-49B7-8C5A-223A2CD40F80}"/>
    <dgm:cxn modelId="{30098F98-9C04-477B-ADF3-5A72D0FC3D32}" type="presOf" srcId="{33F26F9D-D93B-4F95-A31B-BA27360C9C7E}" destId="{0300F2C0-B99A-441C-AE4E-ABF1F6C8364E}" srcOrd="0" destOrd="0" presId="urn:microsoft.com/office/officeart/2005/8/layout/radial6"/>
    <dgm:cxn modelId="{4B2E8EDC-7419-4350-80B1-F5E95C999DEF}" type="presOf" srcId="{40F6C20C-51A7-4FCE-8FC3-E98D027AD6B9}" destId="{D38DB46D-DB90-4914-B62C-F383C4889371}" srcOrd="0" destOrd="0" presId="urn:microsoft.com/office/officeart/2005/8/layout/radial6"/>
    <dgm:cxn modelId="{37809AE8-ACBA-436E-8A4D-813FCCC31995}" type="presOf" srcId="{62CA8052-83F9-4B6E-85FF-477B2031347A}" destId="{8DE1E0AF-7C39-4157-B696-801A04D9F7AD}" srcOrd="0" destOrd="0" presId="urn:microsoft.com/office/officeart/2005/8/layout/radial6"/>
    <dgm:cxn modelId="{7C221B87-8852-489F-B5CD-9A21A409BAC9}" type="presParOf" srcId="{B4EC2D94-6D72-485A-833B-02A766CDADCC}" destId="{0300F2C0-B99A-441C-AE4E-ABF1F6C8364E}" srcOrd="0" destOrd="0" presId="urn:microsoft.com/office/officeart/2005/8/layout/radial6"/>
    <dgm:cxn modelId="{2B207A63-2FA6-456F-8C6C-B162DBE1EF9A}" type="presParOf" srcId="{B4EC2D94-6D72-485A-833B-02A766CDADCC}" destId="{2770EB18-8F8E-4620-95B7-E81FAA66E6DC}" srcOrd="1" destOrd="0" presId="urn:microsoft.com/office/officeart/2005/8/layout/radial6"/>
    <dgm:cxn modelId="{942AA35F-9679-4743-A2A8-5C65098E7CE0}" type="presParOf" srcId="{B4EC2D94-6D72-485A-833B-02A766CDADCC}" destId="{D1607A80-D825-4F67-90D7-1565EA48D206}" srcOrd="2" destOrd="0" presId="urn:microsoft.com/office/officeart/2005/8/layout/radial6"/>
    <dgm:cxn modelId="{D960FBC4-F67E-4979-BC04-FCC046B493E8}" type="presParOf" srcId="{B4EC2D94-6D72-485A-833B-02A766CDADCC}" destId="{8DE1E0AF-7C39-4157-B696-801A04D9F7AD}" srcOrd="3" destOrd="0" presId="urn:microsoft.com/office/officeart/2005/8/layout/radial6"/>
    <dgm:cxn modelId="{09982819-DD4B-4E15-B0AB-3761D48489B2}" type="presParOf" srcId="{B4EC2D94-6D72-485A-833B-02A766CDADCC}" destId="{D39A6ECD-B455-4209-838C-BA9774372FD9}" srcOrd="4" destOrd="0" presId="urn:microsoft.com/office/officeart/2005/8/layout/radial6"/>
    <dgm:cxn modelId="{21AC4848-B3CF-4DBA-B5A1-9F18CCC51DB3}" type="presParOf" srcId="{B4EC2D94-6D72-485A-833B-02A766CDADCC}" destId="{0DAF055B-0817-48E8-A10B-CF27D8134BCD}" srcOrd="5" destOrd="0" presId="urn:microsoft.com/office/officeart/2005/8/layout/radial6"/>
    <dgm:cxn modelId="{6549C08E-5EE1-4CF2-A42E-5D5075F4D7C8}" type="presParOf" srcId="{B4EC2D94-6D72-485A-833B-02A766CDADCC}" destId="{4E82860B-6EE5-40C7-8323-64EFE45B1C1A}" srcOrd="6" destOrd="0" presId="urn:microsoft.com/office/officeart/2005/8/layout/radial6"/>
    <dgm:cxn modelId="{ECC1E57A-7780-4493-832E-4CC50FACCA62}" type="presParOf" srcId="{B4EC2D94-6D72-485A-833B-02A766CDADCC}" destId="{D38DB46D-DB90-4914-B62C-F383C4889371}" srcOrd="7" destOrd="0" presId="urn:microsoft.com/office/officeart/2005/8/layout/radial6"/>
    <dgm:cxn modelId="{21759541-4C77-4904-8878-6C8E597FB092}" type="presParOf" srcId="{B4EC2D94-6D72-485A-833B-02A766CDADCC}" destId="{82EFC148-7D6D-40BB-9F7C-25ADA82CA068}" srcOrd="8" destOrd="0" presId="urn:microsoft.com/office/officeart/2005/8/layout/radial6"/>
    <dgm:cxn modelId="{E16FA953-9C2F-4025-84D5-ED0C14729682}" type="presParOf" srcId="{B4EC2D94-6D72-485A-833B-02A766CDADCC}" destId="{DE62BAD2-C144-4FC1-B52B-EEF265A61F3F}" srcOrd="9" destOrd="0" presId="urn:microsoft.com/office/officeart/2005/8/layout/radial6"/>
    <dgm:cxn modelId="{A915D6DA-CABC-4F06-8CCB-C9A3A3C65496}" type="presParOf" srcId="{B4EC2D94-6D72-485A-833B-02A766CDADCC}" destId="{CEEB07BF-CB0A-4962-9978-0E1C3D57AFF7}" srcOrd="10" destOrd="0" presId="urn:microsoft.com/office/officeart/2005/8/layout/radial6"/>
    <dgm:cxn modelId="{1CB28727-CE97-4CEC-80B2-CD3212D5598D}" type="presParOf" srcId="{B4EC2D94-6D72-485A-833B-02A766CDADCC}" destId="{7C428D3D-A453-42A6-B9ED-29C1B0EB8E0F}" srcOrd="11" destOrd="0" presId="urn:microsoft.com/office/officeart/2005/8/layout/radial6"/>
    <dgm:cxn modelId="{61812F29-92D1-43FF-8AFE-1E62C5FFFE96}" type="presParOf" srcId="{B4EC2D94-6D72-485A-833B-02A766CDADCC}" destId="{ED71FD0A-C848-4908-9AA2-A9A95CA7643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344201-247B-45E9-85F5-371FD05FF5D9}"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GB"/>
        </a:p>
      </dgm:t>
    </dgm:pt>
    <dgm:pt modelId="{F143AA92-9BC7-4245-9CAB-1C102833259B}">
      <dgm:prSet phldrT="[Text]" custT="1"/>
      <dgm:spPr/>
      <dgm:t>
        <a:bodyPr anchor="t"/>
        <a:lstStyle/>
        <a:p>
          <a:pPr algn="l"/>
          <a:r>
            <a:rPr lang="en-US" sz="2800" b="1" dirty="0">
              <a:solidFill>
                <a:schemeClr val="tx1"/>
              </a:solidFill>
            </a:rPr>
            <a:t>Apprenticeship &amp; College Applicants:</a:t>
          </a:r>
        </a:p>
        <a:p>
          <a:pPr algn="l"/>
          <a:r>
            <a:rPr lang="en-US" sz="2400" b="0" dirty="0">
              <a:solidFill>
                <a:schemeClr val="tx1"/>
              </a:solidFill>
            </a:rPr>
            <a:t>Will benefit from seeing what different jobs look like in practice before beginning an apprenticeship or college course. More informed decisions </a:t>
          </a:r>
          <a:r>
            <a:rPr lang="en-US" sz="2400" b="0" dirty="0" smtClean="0">
              <a:solidFill>
                <a:schemeClr val="tx1"/>
              </a:solidFill>
            </a:rPr>
            <a:t>will hopefully </a:t>
          </a:r>
          <a:r>
            <a:rPr lang="en-US" sz="2400" b="0" dirty="0">
              <a:solidFill>
                <a:schemeClr val="tx1"/>
              </a:solidFill>
            </a:rPr>
            <a:t>result in </a:t>
          </a:r>
          <a:r>
            <a:rPr lang="en-US" sz="2400" b="0" dirty="0" smtClean="0">
              <a:solidFill>
                <a:schemeClr val="tx1"/>
              </a:solidFill>
            </a:rPr>
            <a:t>lower </a:t>
          </a:r>
          <a:r>
            <a:rPr lang="en-US" sz="2400" b="0" dirty="0">
              <a:solidFill>
                <a:schemeClr val="tx1"/>
              </a:solidFill>
            </a:rPr>
            <a:t>dropout rates due to job roles not matching expectations.</a:t>
          </a:r>
        </a:p>
      </dgm:t>
    </dgm:pt>
    <dgm:pt modelId="{7E1F7878-4993-4EDB-8FDF-BAD5565C9C27}" type="parTrans" cxnId="{26E3E2DD-58A7-4C57-920F-F29EC04FF1B4}">
      <dgm:prSet/>
      <dgm:spPr/>
      <dgm:t>
        <a:bodyPr/>
        <a:lstStyle/>
        <a:p>
          <a:endParaRPr lang="en-GB"/>
        </a:p>
      </dgm:t>
    </dgm:pt>
    <dgm:pt modelId="{AE225A9E-A027-488C-AE15-C997A5E2A414}" type="sibTrans" cxnId="{26E3E2DD-58A7-4C57-920F-F29EC04FF1B4}">
      <dgm:prSet/>
      <dgm:spPr/>
      <dgm:t>
        <a:bodyPr/>
        <a:lstStyle/>
        <a:p>
          <a:endParaRPr lang="en-GB"/>
        </a:p>
      </dgm:t>
    </dgm:pt>
    <dgm:pt modelId="{CB421695-92BC-4A0A-AF69-FF4A42B71802}">
      <dgm:prSet phldrT="[Text]" custT="1"/>
      <dgm:spPr/>
      <dgm:t>
        <a:bodyPr anchor="t"/>
        <a:lstStyle/>
        <a:p>
          <a:pPr algn="l"/>
          <a:r>
            <a:rPr lang="en-US" sz="2800" b="1" dirty="0">
              <a:solidFill>
                <a:schemeClr val="tx1"/>
              </a:solidFill>
              <a:latin typeface="Calibri" panose="020F0502020204030204" pitchFamily="34" charset="0"/>
            </a:rPr>
            <a:t>Students in </a:t>
          </a:r>
          <a:r>
            <a:rPr lang="en-US" sz="2800" b="1" dirty="0" smtClean="0">
              <a:solidFill>
                <a:schemeClr val="tx1"/>
              </a:solidFill>
              <a:latin typeface="Calibri" panose="020F0502020204030204" pitchFamily="34" charset="0"/>
            </a:rPr>
            <a:t>School</a:t>
          </a:r>
          <a:r>
            <a:rPr lang="en-US" sz="2800" b="1" dirty="0">
              <a:solidFill>
                <a:schemeClr val="tx1"/>
              </a:solidFill>
              <a:latin typeface="Calibri" panose="020F0502020204030204" pitchFamily="34" charset="0"/>
            </a:rPr>
            <a:t>, </a:t>
          </a:r>
          <a:r>
            <a:rPr lang="en-US" sz="2800" b="1" dirty="0" smtClean="0">
              <a:solidFill>
                <a:schemeClr val="tx1"/>
              </a:solidFill>
              <a:latin typeface="Calibri" panose="020F0502020204030204" pitchFamily="34" charset="0"/>
            </a:rPr>
            <a:t>College </a:t>
          </a:r>
          <a:r>
            <a:rPr lang="en-US" sz="2800" b="1" dirty="0">
              <a:solidFill>
                <a:schemeClr val="tx1"/>
              </a:solidFill>
              <a:latin typeface="Calibri" panose="020F0502020204030204" pitchFamily="34" charset="0"/>
            </a:rPr>
            <a:t>or University:</a:t>
          </a:r>
          <a:endParaRPr lang="en-US" sz="2800" b="0" dirty="0">
            <a:solidFill>
              <a:schemeClr val="tx1"/>
            </a:solidFill>
            <a:latin typeface="Calibri" panose="020F0502020204030204" pitchFamily="34" charset="0"/>
          </a:endParaRPr>
        </a:p>
        <a:p>
          <a:pPr algn="l"/>
          <a:r>
            <a:rPr lang="en-GB" sz="2400" b="0" dirty="0">
              <a:solidFill>
                <a:schemeClr val="tx1"/>
              </a:solidFill>
            </a:rPr>
            <a:t>Who haven’t decided on a career will benefit from being introduced to a sector they might </a:t>
          </a:r>
          <a:r>
            <a:rPr lang="en-GB" sz="2400" b="0" dirty="0">
              <a:solidFill>
                <a:schemeClr val="tx1"/>
              </a:solidFill>
              <a:latin typeface="+mn-lt"/>
            </a:rPr>
            <a:t>know</a:t>
          </a:r>
          <a:r>
            <a:rPr lang="en-GB" sz="2400" b="0" dirty="0">
              <a:solidFill>
                <a:schemeClr val="tx1"/>
              </a:solidFill>
            </a:rPr>
            <a:t> nothing to little about. They might not be aware of all the job roles in construction; many of those job roles might perfectly suit their interests and career ambitions. </a:t>
          </a:r>
        </a:p>
      </dgm:t>
    </dgm:pt>
    <dgm:pt modelId="{A46F2B78-FCF6-474E-980D-AED59310009A}" type="parTrans" cxnId="{7177FB78-6DF7-407F-B4E1-9FC9065EAF10}">
      <dgm:prSet/>
      <dgm:spPr/>
      <dgm:t>
        <a:bodyPr/>
        <a:lstStyle/>
        <a:p>
          <a:endParaRPr lang="en-GB"/>
        </a:p>
      </dgm:t>
    </dgm:pt>
    <dgm:pt modelId="{4494A49C-8F7B-4203-8A34-EB98E2015F83}" type="sibTrans" cxnId="{7177FB78-6DF7-407F-B4E1-9FC9065EAF10}">
      <dgm:prSet/>
      <dgm:spPr/>
      <dgm:t>
        <a:bodyPr/>
        <a:lstStyle/>
        <a:p>
          <a:endParaRPr lang="en-GB"/>
        </a:p>
      </dgm:t>
    </dgm:pt>
    <dgm:pt modelId="{9CFFE236-B32B-4ACD-80D9-7E9F07A47F5E}">
      <dgm:prSet phldrT="[Text]" custT="1"/>
      <dgm:spPr/>
      <dgm:t>
        <a:bodyPr anchor="b"/>
        <a:lstStyle/>
        <a:p>
          <a:pPr algn="l"/>
          <a:r>
            <a:rPr lang="en-US" sz="2800" b="1" dirty="0">
              <a:solidFill>
                <a:schemeClr val="tx1"/>
              </a:solidFill>
              <a:latin typeface="Calibri" panose="020F0502020204030204" pitchFamily="34" charset="0"/>
            </a:rPr>
            <a:t>Hard to Reach Young People &amp; Underrepresented Groups:</a:t>
          </a:r>
          <a:endParaRPr lang="en-US" sz="2800" b="0" dirty="0">
            <a:solidFill>
              <a:schemeClr val="tx1"/>
            </a:solidFill>
            <a:latin typeface="Calibri" panose="020F0502020204030204" pitchFamily="34" charset="0"/>
          </a:endParaRPr>
        </a:p>
        <a:p>
          <a:pPr algn="l"/>
          <a:r>
            <a:rPr lang="en-GB" sz="2400" b="0" dirty="0">
              <a:solidFill>
                <a:schemeClr val="tx1"/>
              </a:solidFill>
            </a:rPr>
            <a:t>Will be able to easily access Work Taster opportunities. The Construction Work Tasters project is being delivered in partnership with local authorities, public sector bodies and third sector partners.</a:t>
          </a:r>
          <a:endParaRPr lang="en-GB" sz="2400" dirty="0">
            <a:solidFill>
              <a:schemeClr val="tx1"/>
            </a:solidFill>
          </a:endParaRPr>
        </a:p>
      </dgm:t>
    </dgm:pt>
    <dgm:pt modelId="{5561D1D3-C42A-4385-8C02-7F123E2F06C8}" type="parTrans" cxnId="{1FD1227E-C788-4000-A574-88B754E45CDB}">
      <dgm:prSet/>
      <dgm:spPr/>
      <dgm:t>
        <a:bodyPr/>
        <a:lstStyle/>
        <a:p>
          <a:endParaRPr lang="en-GB"/>
        </a:p>
      </dgm:t>
    </dgm:pt>
    <dgm:pt modelId="{30CA5A28-20DD-4FE3-ABE5-12F27DA8BCF8}" type="sibTrans" cxnId="{1FD1227E-C788-4000-A574-88B754E45CDB}">
      <dgm:prSet/>
      <dgm:spPr/>
      <dgm:t>
        <a:bodyPr/>
        <a:lstStyle/>
        <a:p>
          <a:endParaRPr lang="en-GB"/>
        </a:p>
      </dgm:t>
    </dgm:pt>
    <dgm:pt modelId="{F6995DB5-63A1-4E32-9EDA-D107AFEC61DD}">
      <dgm:prSet phldrT="[Text]" custT="1"/>
      <dgm:spPr/>
      <dgm:t>
        <a:bodyPr anchor="b"/>
        <a:lstStyle/>
        <a:p>
          <a:pPr algn="l"/>
          <a:r>
            <a:rPr lang="en-US" sz="2800" b="1" dirty="0">
              <a:solidFill>
                <a:schemeClr val="tx1"/>
              </a:solidFill>
              <a:latin typeface="Calibri" panose="020F0502020204030204" pitchFamily="34" charset="0"/>
            </a:rPr>
            <a:t>Career Changers:</a:t>
          </a:r>
          <a:endParaRPr lang="en-US" sz="2800" b="0" dirty="0">
            <a:solidFill>
              <a:schemeClr val="tx1"/>
            </a:solidFill>
            <a:latin typeface="Calibri" panose="020F0502020204030204" pitchFamily="34" charset="0"/>
          </a:endParaRPr>
        </a:p>
        <a:p>
          <a:pPr algn="l"/>
          <a:r>
            <a:rPr lang="en-GB" sz="2400" b="0" dirty="0">
              <a:solidFill>
                <a:schemeClr val="tx1"/>
              </a:solidFill>
            </a:rPr>
            <a:t>Will be able to access opportunities to discover construction sector roles. Many people enter the sector through connections with friends and family who already work in construction. Work Tasters can open the door to people who don’t have connections.</a:t>
          </a:r>
          <a:endParaRPr lang="en-GB" sz="2400" dirty="0">
            <a:solidFill>
              <a:schemeClr val="tx1"/>
            </a:solidFill>
          </a:endParaRPr>
        </a:p>
      </dgm:t>
    </dgm:pt>
    <dgm:pt modelId="{40F5CD51-3C6E-4A3C-83BA-17A22C2E04F1}" type="parTrans" cxnId="{D8AC9815-EDDA-4977-A73D-4AC04C31187F}">
      <dgm:prSet/>
      <dgm:spPr/>
      <dgm:t>
        <a:bodyPr/>
        <a:lstStyle/>
        <a:p>
          <a:endParaRPr lang="en-GB"/>
        </a:p>
      </dgm:t>
    </dgm:pt>
    <dgm:pt modelId="{300AEDEF-C9BC-451F-A881-C7915C68843C}" type="sibTrans" cxnId="{D8AC9815-EDDA-4977-A73D-4AC04C31187F}">
      <dgm:prSet/>
      <dgm:spPr/>
      <dgm:t>
        <a:bodyPr/>
        <a:lstStyle/>
        <a:p>
          <a:endParaRPr lang="en-GB"/>
        </a:p>
      </dgm:t>
    </dgm:pt>
    <dgm:pt modelId="{E2957081-4B86-4F83-B42E-5E91483C0546}">
      <dgm:prSet phldrT="[Text]" custT="1"/>
      <dgm:spPr>
        <a:solidFill>
          <a:schemeClr val="accent1"/>
        </a:solidFill>
      </dgm:spPr>
      <dgm:t>
        <a:bodyPr/>
        <a:lstStyle/>
        <a:p>
          <a:endParaRPr lang="en-GB" sz="2400" b="0" dirty="0">
            <a:solidFill>
              <a:schemeClr val="tx1"/>
            </a:solidFill>
          </a:endParaRPr>
        </a:p>
      </dgm:t>
    </dgm:pt>
    <dgm:pt modelId="{91B906C1-4AAB-4CC3-96F9-90AE97DA6709}" type="sibTrans" cxnId="{403D47CD-C018-4052-9D1F-28C4ED0AD277}">
      <dgm:prSet/>
      <dgm:spPr/>
      <dgm:t>
        <a:bodyPr/>
        <a:lstStyle/>
        <a:p>
          <a:endParaRPr lang="en-GB"/>
        </a:p>
      </dgm:t>
    </dgm:pt>
    <dgm:pt modelId="{EECB9185-83C1-4012-9248-79146E74A08A}" type="parTrans" cxnId="{403D47CD-C018-4052-9D1F-28C4ED0AD277}">
      <dgm:prSet/>
      <dgm:spPr/>
      <dgm:t>
        <a:bodyPr/>
        <a:lstStyle/>
        <a:p>
          <a:endParaRPr lang="en-GB"/>
        </a:p>
      </dgm:t>
    </dgm:pt>
    <dgm:pt modelId="{5C8D8603-1017-464C-BF53-58FA4179C959}" type="pres">
      <dgm:prSet presAssocID="{65344201-247B-45E9-85F5-371FD05FF5D9}" presName="diagram" presStyleCnt="0">
        <dgm:presLayoutVars>
          <dgm:chMax val="1"/>
          <dgm:dir/>
          <dgm:animLvl val="ctr"/>
          <dgm:resizeHandles val="exact"/>
        </dgm:presLayoutVars>
      </dgm:prSet>
      <dgm:spPr/>
      <dgm:t>
        <a:bodyPr/>
        <a:lstStyle/>
        <a:p>
          <a:endParaRPr lang="en-US"/>
        </a:p>
      </dgm:t>
    </dgm:pt>
    <dgm:pt modelId="{AC1A310F-02B2-43A1-879A-EA50AECE7E66}" type="pres">
      <dgm:prSet presAssocID="{65344201-247B-45E9-85F5-371FD05FF5D9}" presName="matrix" presStyleCnt="0"/>
      <dgm:spPr/>
    </dgm:pt>
    <dgm:pt modelId="{4DD6403B-765B-4C88-B585-77E0D5106054}" type="pres">
      <dgm:prSet presAssocID="{65344201-247B-45E9-85F5-371FD05FF5D9}" presName="tile1" presStyleLbl="node1" presStyleIdx="0" presStyleCnt="4"/>
      <dgm:spPr/>
      <dgm:t>
        <a:bodyPr/>
        <a:lstStyle/>
        <a:p>
          <a:endParaRPr lang="en-US"/>
        </a:p>
      </dgm:t>
    </dgm:pt>
    <dgm:pt modelId="{C0F326C5-6D7C-4F70-94D8-7968FA1C4EFC}" type="pres">
      <dgm:prSet presAssocID="{65344201-247B-45E9-85F5-371FD05FF5D9}" presName="tile1text" presStyleLbl="node1" presStyleIdx="0" presStyleCnt="4">
        <dgm:presLayoutVars>
          <dgm:chMax val="0"/>
          <dgm:chPref val="0"/>
          <dgm:bulletEnabled val="1"/>
        </dgm:presLayoutVars>
      </dgm:prSet>
      <dgm:spPr/>
      <dgm:t>
        <a:bodyPr/>
        <a:lstStyle/>
        <a:p>
          <a:endParaRPr lang="en-US"/>
        </a:p>
      </dgm:t>
    </dgm:pt>
    <dgm:pt modelId="{1E5B26C5-960A-4622-93F2-13CA3944366A}" type="pres">
      <dgm:prSet presAssocID="{65344201-247B-45E9-85F5-371FD05FF5D9}" presName="tile2" presStyleLbl="node1" presStyleIdx="1" presStyleCnt="4"/>
      <dgm:spPr/>
      <dgm:t>
        <a:bodyPr/>
        <a:lstStyle/>
        <a:p>
          <a:endParaRPr lang="en-US"/>
        </a:p>
      </dgm:t>
    </dgm:pt>
    <dgm:pt modelId="{1E194475-04DA-41D2-9E4A-FBEDDF75C6B4}" type="pres">
      <dgm:prSet presAssocID="{65344201-247B-45E9-85F5-371FD05FF5D9}" presName="tile2text" presStyleLbl="node1" presStyleIdx="1" presStyleCnt="4">
        <dgm:presLayoutVars>
          <dgm:chMax val="0"/>
          <dgm:chPref val="0"/>
          <dgm:bulletEnabled val="1"/>
        </dgm:presLayoutVars>
      </dgm:prSet>
      <dgm:spPr/>
      <dgm:t>
        <a:bodyPr/>
        <a:lstStyle/>
        <a:p>
          <a:endParaRPr lang="en-US"/>
        </a:p>
      </dgm:t>
    </dgm:pt>
    <dgm:pt modelId="{3FED5CA9-ECBB-43A8-841F-83E421F1625B}" type="pres">
      <dgm:prSet presAssocID="{65344201-247B-45E9-85F5-371FD05FF5D9}" presName="tile3" presStyleLbl="node1" presStyleIdx="2" presStyleCnt="4"/>
      <dgm:spPr/>
      <dgm:t>
        <a:bodyPr/>
        <a:lstStyle/>
        <a:p>
          <a:endParaRPr lang="en-US"/>
        </a:p>
      </dgm:t>
    </dgm:pt>
    <dgm:pt modelId="{9765B001-87E6-4346-B42C-DB0057BD2F6D}" type="pres">
      <dgm:prSet presAssocID="{65344201-247B-45E9-85F5-371FD05FF5D9}" presName="tile3text" presStyleLbl="node1" presStyleIdx="2" presStyleCnt="4">
        <dgm:presLayoutVars>
          <dgm:chMax val="0"/>
          <dgm:chPref val="0"/>
          <dgm:bulletEnabled val="1"/>
        </dgm:presLayoutVars>
      </dgm:prSet>
      <dgm:spPr/>
      <dgm:t>
        <a:bodyPr/>
        <a:lstStyle/>
        <a:p>
          <a:endParaRPr lang="en-US"/>
        </a:p>
      </dgm:t>
    </dgm:pt>
    <dgm:pt modelId="{5B2A5B4C-48FE-4CE4-9356-E3D616F079E5}" type="pres">
      <dgm:prSet presAssocID="{65344201-247B-45E9-85F5-371FD05FF5D9}" presName="tile4" presStyleLbl="node1" presStyleIdx="3" presStyleCnt="4"/>
      <dgm:spPr/>
      <dgm:t>
        <a:bodyPr/>
        <a:lstStyle/>
        <a:p>
          <a:endParaRPr lang="en-US"/>
        </a:p>
      </dgm:t>
    </dgm:pt>
    <dgm:pt modelId="{951E8CFA-3D7E-4C67-829B-19148D71D5D6}" type="pres">
      <dgm:prSet presAssocID="{65344201-247B-45E9-85F5-371FD05FF5D9}" presName="tile4text" presStyleLbl="node1" presStyleIdx="3" presStyleCnt="4">
        <dgm:presLayoutVars>
          <dgm:chMax val="0"/>
          <dgm:chPref val="0"/>
          <dgm:bulletEnabled val="1"/>
        </dgm:presLayoutVars>
      </dgm:prSet>
      <dgm:spPr/>
      <dgm:t>
        <a:bodyPr/>
        <a:lstStyle/>
        <a:p>
          <a:endParaRPr lang="en-US"/>
        </a:p>
      </dgm:t>
    </dgm:pt>
    <dgm:pt modelId="{6E0B24EA-EC04-42B7-A50C-3B6764EAACDD}" type="pres">
      <dgm:prSet presAssocID="{65344201-247B-45E9-85F5-371FD05FF5D9}" presName="centerTile" presStyleLbl="fgShp" presStyleIdx="0" presStyleCnt="1" custScaleX="13229" custScaleY="24637">
        <dgm:presLayoutVars>
          <dgm:chMax val="0"/>
          <dgm:chPref val="0"/>
        </dgm:presLayoutVars>
      </dgm:prSet>
      <dgm:spPr>
        <a:prstGeom prst="ellipse">
          <a:avLst/>
        </a:prstGeom>
      </dgm:spPr>
      <dgm:t>
        <a:bodyPr/>
        <a:lstStyle/>
        <a:p>
          <a:endParaRPr lang="en-US"/>
        </a:p>
      </dgm:t>
    </dgm:pt>
  </dgm:ptLst>
  <dgm:cxnLst>
    <dgm:cxn modelId="{1FD1227E-C788-4000-A574-88B754E45CDB}" srcId="{E2957081-4B86-4F83-B42E-5E91483C0546}" destId="{9CFFE236-B32B-4ACD-80D9-7E9F07A47F5E}" srcOrd="2" destOrd="0" parTransId="{5561D1D3-C42A-4385-8C02-7F123E2F06C8}" sibTransId="{30CA5A28-20DD-4FE3-ABE5-12F27DA8BCF8}"/>
    <dgm:cxn modelId="{7177FB78-6DF7-407F-B4E1-9FC9065EAF10}" srcId="{E2957081-4B86-4F83-B42E-5E91483C0546}" destId="{CB421695-92BC-4A0A-AF69-FF4A42B71802}" srcOrd="1" destOrd="0" parTransId="{A46F2B78-FCF6-474E-980D-AED59310009A}" sibTransId="{4494A49C-8F7B-4203-8A34-EB98E2015F83}"/>
    <dgm:cxn modelId="{EDB75A6B-011D-4B6D-A64E-CC48D1837E25}" type="presOf" srcId="{F6995DB5-63A1-4E32-9EDA-D107AFEC61DD}" destId="{951E8CFA-3D7E-4C67-829B-19148D71D5D6}" srcOrd="1" destOrd="0" presId="urn:microsoft.com/office/officeart/2005/8/layout/matrix1"/>
    <dgm:cxn modelId="{D8AC9815-EDDA-4977-A73D-4AC04C31187F}" srcId="{E2957081-4B86-4F83-B42E-5E91483C0546}" destId="{F6995DB5-63A1-4E32-9EDA-D107AFEC61DD}" srcOrd="3" destOrd="0" parTransId="{40F5CD51-3C6E-4A3C-83BA-17A22C2E04F1}" sibTransId="{300AEDEF-C9BC-451F-A881-C7915C68843C}"/>
    <dgm:cxn modelId="{403D47CD-C018-4052-9D1F-28C4ED0AD277}" srcId="{65344201-247B-45E9-85F5-371FD05FF5D9}" destId="{E2957081-4B86-4F83-B42E-5E91483C0546}" srcOrd="0" destOrd="0" parTransId="{EECB9185-83C1-4012-9248-79146E74A08A}" sibTransId="{91B906C1-4AAB-4CC3-96F9-90AE97DA6709}"/>
    <dgm:cxn modelId="{8EB0AAE1-875E-40A2-B333-32D041C23E88}" type="presOf" srcId="{F143AA92-9BC7-4245-9CAB-1C102833259B}" destId="{4DD6403B-765B-4C88-B585-77E0D5106054}" srcOrd="0" destOrd="0" presId="urn:microsoft.com/office/officeart/2005/8/layout/matrix1"/>
    <dgm:cxn modelId="{265A0DCB-0426-41BA-BB78-8E534554C2F4}" type="presOf" srcId="{F6995DB5-63A1-4E32-9EDA-D107AFEC61DD}" destId="{5B2A5B4C-48FE-4CE4-9356-E3D616F079E5}" srcOrd="0" destOrd="0" presId="urn:microsoft.com/office/officeart/2005/8/layout/matrix1"/>
    <dgm:cxn modelId="{EB10FC67-3A18-4BA5-A085-E96E5BC9A023}" type="presOf" srcId="{9CFFE236-B32B-4ACD-80D9-7E9F07A47F5E}" destId="{9765B001-87E6-4346-B42C-DB0057BD2F6D}" srcOrd="1" destOrd="0" presId="urn:microsoft.com/office/officeart/2005/8/layout/matrix1"/>
    <dgm:cxn modelId="{03E72308-5BEA-4112-8C51-E7A706F198D6}" type="presOf" srcId="{CB421695-92BC-4A0A-AF69-FF4A42B71802}" destId="{1E5B26C5-960A-4622-93F2-13CA3944366A}" srcOrd="0" destOrd="0" presId="urn:microsoft.com/office/officeart/2005/8/layout/matrix1"/>
    <dgm:cxn modelId="{237D86F2-66EC-46B0-90C9-B6BE5A72E2EB}" type="presOf" srcId="{E2957081-4B86-4F83-B42E-5E91483C0546}" destId="{6E0B24EA-EC04-42B7-A50C-3B6764EAACDD}" srcOrd="0" destOrd="0" presId="urn:microsoft.com/office/officeart/2005/8/layout/matrix1"/>
    <dgm:cxn modelId="{F8CA1B0B-658A-477F-9D57-6E45C56A44F4}" type="presOf" srcId="{65344201-247B-45E9-85F5-371FD05FF5D9}" destId="{5C8D8603-1017-464C-BF53-58FA4179C959}" srcOrd="0" destOrd="0" presId="urn:microsoft.com/office/officeart/2005/8/layout/matrix1"/>
    <dgm:cxn modelId="{26E3E2DD-58A7-4C57-920F-F29EC04FF1B4}" srcId="{E2957081-4B86-4F83-B42E-5E91483C0546}" destId="{F143AA92-9BC7-4245-9CAB-1C102833259B}" srcOrd="0" destOrd="0" parTransId="{7E1F7878-4993-4EDB-8FDF-BAD5565C9C27}" sibTransId="{AE225A9E-A027-488C-AE15-C997A5E2A414}"/>
    <dgm:cxn modelId="{B0E8D4A0-0A06-4A3C-9FC7-7B6B40CBA312}" type="presOf" srcId="{9CFFE236-B32B-4ACD-80D9-7E9F07A47F5E}" destId="{3FED5CA9-ECBB-43A8-841F-83E421F1625B}" srcOrd="0" destOrd="0" presId="urn:microsoft.com/office/officeart/2005/8/layout/matrix1"/>
    <dgm:cxn modelId="{C49D584F-A87D-42B1-86BC-6847932811CB}" type="presOf" srcId="{F143AA92-9BC7-4245-9CAB-1C102833259B}" destId="{C0F326C5-6D7C-4F70-94D8-7968FA1C4EFC}" srcOrd="1" destOrd="0" presId="urn:microsoft.com/office/officeart/2005/8/layout/matrix1"/>
    <dgm:cxn modelId="{E22EFBE5-4A8D-46FE-BF7B-19EDB16CFC40}" type="presOf" srcId="{CB421695-92BC-4A0A-AF69-FF4A42B71802}" destId="{1E194475-04DA-41D2-9E4A-FBEDDF75C6B4}" srcOrd="1" destOrd="0" presId="urn:microsoft.com/office/officeart/2005/8/layout/matrix1"/>
    <dgm:cxn modelId="{80F3FCCF-2BC5-4B20-965F-AAD3A76351F8}" type="presParOf" srcId="{5C8D8603-1017-464C-BF53-58FA4179C959}" destId="{AC1A310F-02B2-43A1-879A-EA50AECE7E66}" srcOrd="0" destOrd="0" presId="urn:microsoft.com/office/officeart/2005/8/layout/matrix1"/>
    <dgm:cxn modelId="{FED0F868-A970-46D9-A8A4-60446AE43C25}" type="presParOf" srcId="{AC1A310F-02B2-43A1-879A-EA50AECE7E66}" destId="{4DD6403B-765B-4C88-B585-77E0D5106054}" srcOrd="0" destOrd="0" presId="urn:microsoft.com/office/officeart/2005/8/layout/matrix1"/>
    <dgm:cxn modelId="{BAFC0ECD-8DCF-44F3-90B5-9E7DBAC4239A}" type="presParOf" srcId="{AC1A310F-02B2-43A1-879A-EA50AECE7E66}" destId="{C0F326C5-6D7C-4F70-94D8-7968FA1C4EFC}" srcOrd="1" destOrd="0" presId="urn:microsoft.com/office/officeart/2005/8/layout/matrix1"/>
    <dgm:cxn modelId="{723AD3F2-5A2A-4F46-88C5-5554F6FA2E90}" type="presParOf" srcId="{AC1A310F-02B2-43A1-879A-EA50AECE7E66}" destId="{1E5B26C5-960A-4622-93F2-13CA3944366A}" srcOrd="2" destOrd="0" presId="urn:microsoft.com/office/officeart/2005/8/layout/matrix1"/>
    <dgm:cxn modelId="{C36E5A64-A910-4760-844E-C42C548C487D}" type="presParOf" srcId="{AC1A310F-02B2-43A1-879A-EA50AECE7E66}" destId="{1E194475-04DA-41D2-9E4A-FBEDDF75C6B4}" srcOrd="3" destOrd="0" presId="urn:microsoft.com/office/officeart/2005/8/layout/matrix1"/>
    <dgm:cxn modelId="{0FD952AD-0BB0-4291-9655-285CE62EFE0B}" type="presParOf" srcId="{AC1A310F-02B2-43A1-879A-EA50AECE7E66}" destId="{3FED5CA9-ECBB-43A8-841F-83E421F1625B}" srcOrd="4" destOrd="0" presId="urn:microsoft.com/office/officeart/2005/8/layout/matrix1"/>
    <dgm:cxn modelId="{D7314DC1-7937-47F6-8FAF-37A4EB9E2E32}" type="presParOf" srcId="{AC1A310F-02B2-43A1-879A-EA50AECE7E66}" destId="{9765B001-87E6-4346-B42C-DB0057BD2F6D}" srcOrd="5" destOrd="0" presId="urn:microsoft.com/office/officeart/2005/8/layout/matrix1"/>
    <dgm:cxn modelId="{04AAA680-F3AD-49EF-ABE7-735C03F98996}" type="presParOf" srcId="{AC1A310F-02B2-43A1-879A-EA50AECE7E66}" destId="{5B2A5B4C-48FE-4CE4-9356-E3D616F079E5}" srcOrd="6" destOrd="0" presId="urn:microsoft.com/office/officeart/2005/8/layout/matrix1"/>
    <dgm:cxn modelId="{9BBD10A9-56F2-47F3-B1CD-458F4B2BF958}" type="presParOf" srcId="{AC1A310F-02B2-43A1-879A-EA50AECE7E66}" destId="{951E8CFA-3D7E-4C67-829B-19148D71D5D6}" srcOrd="7" destOrd="0" presId="urn:microsoft.com/office/officeart/2005/8/layout/matrix1"/>
    <dgm:cxn modelId="{67DBFFD0-2507-4B24-8A49-EC37F01AF651}" type="presParOf" srcId="{5C8D8603-1017-464C-BF53-58FA4179C959}" destId="{6E0B24EA-EC04-42B7-A50C-3B6764EAACD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8E8DC9-F555-4E39-A3A4-2B370F81FA71}"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GB"/>
        </a:p>
      </dgm:t>
    </dgm:pt>
    <dgm:pt modelId="{4FC52C70-9048-4704-A8D6-D6631604404A}">
      <dgm:prSet phldrT="[Text]" custT="1"/>
      <dgm:spPr>
        <a:solidFill>
          <a:schemeClr val="accent5"/>
        </a:solidFill>
      </dgm:spPr>
      <dgm:t>
        <a:bodyPr/>
        <a:lstStyle/>
        <a:p>
          <a:r>
            <a:rPr lang="en-US" sz="2400" dirty="0"/>
            <a:t>Delivery of Work Tasters</a:t>
          </a:r>
          <a:endParaRPr lang="en-GB" sz="2400" dirty="0"/>
        </a:p>
      </dgm:t>
    </dgm:pt>
    <dgm:pt modelId="{0FA18DCA-0AB3-4167-982C-A30011A9AF2D}" type="parTrans" cxnId="{F16329A4-5867-4859-8E87-5EB82729EE30}">
      <dgm:prSet/>
      <dgm:spPr/>
      <dgm:t>
        <a:bodyPr/>
        <a:lstStyle/>
        <a:p>
          <a:endParaRPr lang="en-GB" sz="2400"/>
        </a:p>
      </dgm:t>
    </dgm:pt>
    <dgm:pt modelId="{26CB2B4B-5BB8-447A-8FE2-342798DA1AF1}" type="sibTrans" cxnId="{F16329A4-5867-4859-8E87-5EB82729EE30}">
      <dgm:prSet/>
      <dgm:spPr/>
      <dgm:t>
        <a:bodyPr/>
        <a:lstStyle/>
        <a:p>
          <a:endParaRPr lang="en-GB" sz="2400"/>
        </a:p>
      </dgm:t>
    </dgm:pt>
    <dgm:pt modelId="{0173B9BF-5B39-4B2D-B73B-65833DF3FE1D}">
      <dgm:prSet phldrT="[Text]" custT="1"/>
      <dgm:spPr>
        <a:solidFill>
          <a:schemeClr val="accent2"/>
        </a:solidFill>
      </dgm:spPr>
      <dgm:t>
        <a:bodyPr/>
        <a:lstStyle/>
        <a:p>
          <a:r>
            <a:rPr lang="en-US" sz="2400" dirty="0"/>
            <a:t>Participant &amp; Employer Feedback</a:t>
          </a:r>
          <a:endParaRPr lang="en-GB" sz="2400" dirty="0"/>
        </a:p>
      </dgm:t>
    </dgm:pt>
    <dgm:pt modelId="{9C3CACB1-1B5D-4E39-98B5-25C0B8D9138F}" type="parTrans" cxnId="{C384123D-1E45-493C-AFB2-6CD262A21A8E}">
      <dgm:prSet/>
      <dgm:spPr/>
      <dgm:t>
        <a:bodyPr/>
        <a:lstStyle/>
        <a:p>
          <a:endParaRPr lang="en-GB" sz="2400"/>
        </a:p>
      </dgm:t>
    </dgm:pt>
    <dgm:pt modelId="{162EE99B-92D5-40F4-B003-F9E06E4DF556}" type="sibTrans" cxnId="{C384123D-1E45-493C-AFB2-6CD262A21A8E}">
      <dgm:prSet/>
      <dgm:spPr/>
      <dgm:t>
        <a:bodyPr/>
        <a:lstStyle/>
        <a:p>
          <a:endParaRPr lang="en-GB" sz="2400"/>
        </a:p>
      </dgm:t>
    </dgm:pt>
    <dgm:pt modelId="{ED5FF483-1D5F-47BA-A099-07748F3FAB51}">
      <dgm:prSet phldrT="[Text]" custT="1"/>
      <dgm:spPr>
        <a:solidFill>
          <a:schemeClr val="accent3"/>
        </a:solidFill>
      </dgm:spPr>
      <dgm:t>
        <a:bodyPr/>
        <a:lstStyle/>
        <a:p>
          <a:r>
            <a:rPr lang="en-US" sz="2400" dirty="0"/>
            <a:t>Learnings Shared with Employers</a:t>
          </a:r>
          <a:endParaRPr lang="en-GB" sz="2400" dirty="0"/>
        </a:p>
      </dgm:t>
    </dgm:pt>
    <dgm:pt modelId="{8957DD4E-65E6-46F9-A916-9E9557D661D9}" type="parTrans" cxnId="{49524416-8CC1-4A57-B78E-8229B1C324C6}">
      <dgm:prSet/>
      <dgm:spPr/>
      <dgm:t>
        <a:bodyPr/>
        <a:lstStyle/>
        <a:p>
          <a:endParaRPr lang="en-GB" sz="2400"/>
        </a:p>
      </dgm:t>
    </dgm:pt>
    <dgm:pt modelId="{158852E1-E562-4C26-96D2-2DE07139D51F}" type="sibTrans" cxnId="{49524416-8CC1-4A57-B78E-8229B1C324C6}">
      <dgm:prSet/>
      <dgm:spPr/>
      <dgm:t>
        <a:bodyPr/>
        <a:lstStyle/>
        <a:p>
          <a:endParaRPr lang="en-GB" sz="2400"/>
        </a:p>
      </dgm:t>
    </dgm:pt>
    <dgm:pt modelId="{538B659B-BB35-45A3-A299-01B56367BDC2}">
      <dgm:prSet phldrT="[Text]" custT="1"/>
      <dgm:spPr>
        <a:solidFill>
          <a:schemeClr val="accent4"/>
        </a:solidFill>
      </dgm:spPr>
      <dgm:t>
        <a:bodyPr/>
        <a:lstStyle/>
        <a:p>
          <a:r>
            <a:rPr lang="en-US" sz="2400" dirty="0"/>
            <a:t>Work Taster Model Improved</a:t>
          </a:r>
          <a:endParaRPr lang="en-GB" sz="2400" dirty="0"/>
        </a:p>
      </dgm:t>
    </dgm:pt>
    <dgm:pt modelId="{5653F335-4624-4E3F-8BDE-E99BAD5018C6}" type="parTrans" cxnId="{F485CF86-2601-423B-8795-5C352B9F49CF}">
      <dgm:prSet/>
      <dgm:spPr/>
      <dgm:t>
        <a:bodyPr/>
        <a:lstStyle/>
        <a:p>
          <a:endParaRPr lang="en-GB" sz="2400"/>
        </a:p>
      </dgm:t>
    </dgm:pt>
    <dgm:pt modelId="{3E7D1837-2DCA-4403-9B93-0B46FF078F61}" type="sibTrans" cxnId="{F485CF86-2601-423B-8795-5C352B9F49CF}">
      <dgm:prSet/>
      <dgm:spPr/>
      <dgm:t>
        <a:bodyPr/>
        <a:lstStyle/>
        <a:p>
          <a:endParaRPr lang="en-GB" sz="2400"/>
        </a:p>
      </dgm:t>
    </dgm:pt>
    <dgm:pt modelId="{59C6B275-8911-4DB3-8BFC-BDE4CE978D5B}" type="pres">
      <dgm:prSet presAssocID="{D58E8DC9-F555-4E39-A3A4-2B370F81FA71}" presName="cycle" presStyleCnt="0">
        <dgm:presLayoutVars>
          <dgm:dir/>
          <dgm:resizeHandles val="exact"/>
        </dgm:presLayoutVars>
      </dgm:prSet>
      <dgm:spPr/>
      <dgm:t>
        <a:bodyPr/>
        <a:lstStyle/>
        <a:p>
          <a:endParaRPr lang="en-US"/>
        </a:p>
      </dgm:t>
    </dgm:pt>
    <dgm:pt modelId="{03913730-3667-4658-90F7-6CA7FD436D78}" type="pres">
      <dgm:prSet presAssocID="{4FC52C70-9048-4704-A8D6-D6631604404A}" presName="dummy" presStyleCnt="0"/>
      <dgm:spPr/>
    </dgm:pt>
    <dgm:pt modelId="{DAED446D-3F32-4FF7-A3E5-587DFCC51D1E}" type="pres">
      <dgm:prSet presAssocID="{4FC52C70-9048-4704-A8D6-D6631604404A}" presName="node" presStyleLbl="revTx" presStyleIdx="0" presStyleCnt="4">
        <dgm:presLayoutVars>
          <dgm:bulletEnabled val="1"/>
        </dgm:presLayoutVars>
      </dgm:prSet>
      <dgm:spPr>
        <a:prstGeom prst="roundRect">
          <a:avLst/>
        </a:prstGeom>
      </dgm:spPr>
      <dgm:t>
        <a:bodyPr/>
        <a:lstStyle/>
        <a:p>
          <a:endParaRPr lang="en-US"/>
        </a:p>
      </dgm:t>
    </dgm:pt>
    <dgm:pt modelId="{AC0FEAC2-8D56-4E2E-9167-0261BCCDFBFA}" type="pres">
      <dgm:prSet presAssocID="{26CB2B4B-5BB8-447A-8FE2-342798DA1AF1}" presName="sibTrans" presStyleLbl="node1" presStyleIdx="0" presStyleCnt="4"/>
      <dgm:spPr/>
      <dgm:t>
        <a:bodyPr/>
        <a:lstStyle/>
        <a:p>
          <a:endParaRPr lang="en-US"/>
        </a:p>
      </dgm:t>
    </dgm:pt>
    <dgm:pt modelId="{4B7823C7-F698-4420-9A05-D28BE1F055C1}" type="pres">
      <dgm:prSet presAssocID="{0173B9BF-5B39-4B2D-B73B-65833DF3FE1D}" presName="dummy" presStyleCnt="0"/>
      <dgm:spPr/>
    </dgm:pt>
    <dgm:pt modelId="{72680218-F447-46F8-9F17-4B11BD6B361F}" type="pres">
      <dgm:prSet presAssocID="{0173B9BF-5B39-4B2D-B73B-65833DF3FE1D}" presName="node" presStyleLbl="revTx" presStyleIdx="1" presStyleCnt="4">
        <dgm:presLayoutVars>
          <dgm:bulletEnabled val="1"/>
        </dgm:presLayoutVars>
      </dgm:prSet>
      <dgm:spPr>
        <a:prstGeom prst="roundRect">
          <a:avLst/>
        </a:prstGeom>
      </dgm:spPr>
      <dgm:t>
        <a:bodyPr/>
        <a:lstStyle/>
        <a:p>
          <a:endParaRPr lang="en-US"/>
        </a:p>
      </dgm:t>
    </dgm:pt>
    <dgm:pt modelId="{DCB45440-EB5C-4475-AE37-BB122B46D70B}" type="pres">
      <dgm:prSet presAssocID="{162EE99B-92D5-40F4-B003-F9E06E4DF556}" presName="sibTrans" presStyleLbl="node1" presStyleIdx="1" presStyleCnt="4"/>
      <dgm:spPr/>
      <dgm:t>
        <a:bodyPr/>
        <a:lstStyle/>
        <a:p>
          <a:endParaRPr lang="en-US"/>
        </a:p>
      </dgm:t>
    </dgm:pt>
    <dgm:pt modelId="{37953D02-A334-4C8B-9C7F-23F9538C147A}" type="pres">
      <dgm:prSet presAssocID="{ED5FF483-1D5F-47BA-A099-07748F3FAB51}" presName="dummy" presStyleCnt="0"/>
      <dgm:spPr/>
    </dgm:pt>
    <dgm:pt modelId="{E255E44E-3324-427D-B531-55C5D1A71CF4}" type="pres">
      <dgm:prSet presAssocID="{ED5FF483-1D5F-47BA-A099-07748F3FAB51}" presName="node" presStyleLbl="revTx" presStyleIdx="2" presStyleCnt="4">
        <dgm:presLayoutVars>
          <dgm:bulletEnabled val="1"/>
        </dgm:presLayoutVars>
      </dgm:prSet>
      <dgm:spPr>
        <a:prstGeom prst="roundRect">
          <a:avLst/>
        </a:prstGeom>
      </dgm:spPr>
      <dgm:t>
        <a:bodyPr/>
        <a:lstStyle/>
        <a:p>
          <a:endParaRPr lang="en-US"/>
        </a:p>
      </dgm:t>
    </dgm:pt>
    <dgm:pt modelId="{89C75A8B-EAB5-4788-BC55-4AD67346C694}" type="pres">
      <dgm:prSet presAssocID="{158852E1-E562-4C26-96D2-2DE07139D51F}" presName="sibTrans" presStyleLbl="node1" presStyleIdx="2" presStyleCnt="4"/>
      <dgm:spPr/>
      <dgm:t>
        <a:bodyPr/>
        <a:lstStyle/>
        <a:p>
          <a:endParaRPr lang="en-US"/>
        </a:p>
      </dgm:t>
    </dgm:pt>
    <dgm:pt modelId="{BAC2BC1B-45BB-4BF9-8BD8-EE0B52279541}" type="pres">
      <dgm:prSet presAssocID="{538B659B-BB35-45A3-A299-01B56367BDC2}" presName="dummy" presStyleCnt="0"/>
      <dgm:spPr/>
    </dgm:pt>
    <dgm:pt modelId="{C9DFDD3E-99BF-4181-8A43-D086837CFBB8}" type="pres">
      <dgm:prSet presAssocID="{538B659B-BB35-45A3-A299-01B56367BDC2}" presName="node" presStyleLbl="revTx" presStyleIdx="3" presStyleCnt="4">
        <dgm:presLayoutVars>
          <dgm:bulletEnabled val="1"/>
        </dgm:presLayoutVars>
      </dgm:prSet>
      <dgm:spPr>
        <a:prstGeom prst="roundRect">
          <a:avLst/>
        </a:prstGeom>
      </dgm:spPr>
      <dgm:t>
        <a:bodyPr/>
        <a:lstStyle/>
        <a:p>
          <a:endParaRPr lang="en-US"/>
        </a:p>
      </dgm:t>
    </dgm:pt>
    <dgm:pt modelId="{DB73DAF1-2548-4F4C-AB68-C1A6B2507CA6}" type="pres">
      <dgm:prSet presAssocID="{3E7D1837-2DCA-4403-9B93-0B46FF078F61}" presName="sibTrans" presStyleLbl="node1" presStyleIdx="3" presStyleCnt="4"/>
      <dgm:spPr/>
      <dgm:t>
        <a:bodyPr/>
        <a:lstStyle/>
        <a:p>
          <a:endParaRPr lang="en-US"/>
        </a:p>
      </dgm:t>
    </dgm:pt>
  </dgm:ptLst>
  <dgm:cxnLst>
    <dgm:cxn modelId="{C9AFF055-2744-4695-BA66-93B5AA9C3A81}" type="presOf" srcId="{0173B9BF-5B39-4B2D-B73B-65833DF3FE1D}" destId="{72680218-F447-46F8-9F17-4B11BD6B361F}" srcOrd="0" destOrd="0" presId="urn:microsoft.com/office/officeart/2005/8/layout/cycle1"/>
    <dgm:cxn modelId="{49524416-8CC1-4A57-B78E-8229B1C324C6}" srcId="{D58E8DC9-F555-4E39-A3A4-2B370F81FA71}" destId="{ED5FF483-1D5F-47BA-A099-07748F3FAB51}" srcOrd="2" destOrd="0" parTransId="{8957DD4E-65E6-46F9-A916-9E9557D661D9}" sibTransId="{158852E1-E562-4C26-96D2-2DE07139D51F}"/>
    <dgm:cxn modelId="{DE2C5C54-4A26-41C2-A5CA-8A6D96FCAA7F}" type="presOf" srcId="{26CB2B4B-5BB8-447A-8FE2-342798DA1AF1}" destId="{AC0FEAC2-8D56-4E2E-9167-0261BCCDFBFA}" srcOrd="0" destOrd="0" presId="urn:microsoft.com/office/officeart/2005/8/layout/cycle1"/>
    <dgm:cxn modelId="{F16329A4-5867-4859-8E87-5EB82729EE30}" srcId="{D58E8DC9-F555-4E39-A3A4-2B370F81FA71}" destId="{4FC52C70-9048-4704-A8D6-D6631604404A}" srcOrd="0" destOrd="0" parTransId="{0FA18DCA-0AB3-4167-982C-A30011A9AF2D}" sibTransId="{26CB2B4B-5BB8-447A-8FE2-342798DA1AF1}"/>
    <dgm:cxn modelId="{C384123D-1E45-493C-AFB2-6CD262A21A8E}" srcId="{D58E8DC9-F555-4E39-A3A4-2B370F81FA71}" destId="{0173B9BF-5B39-4B2D-B73B-65833DF3FE1D}" srcOrd="1" destOrd="0" parTransId="{9C3CACB1-1B5D-4E39-98B5-25C0B8D9138F}" sibTransId="{162EE99B-92D5-40F4-B003-F9E06E4DF556}"/>
    <dgm:cxn modelId="{34D2083F-6D81-42D3-A5B7-C5E6C4444A0B}" type="presOf" srcId="{D58E8DC9-F555-4E39-A3A4-2B370F81FA71}" destId="{59C6B275-8911-4DB3-8BFC-BDE4CE978D5B}" srcOrd="0" destOrd="0" presId="urn:microsoft.com/office/officeart/2005/8/layout/cycle1"/>
    <dgm:cxn modelId="{CFA8527B-EA78-4B39-96C9-40FAC6D43771}" type="presOf" srcId="{158852E1-E562-4C26-96D2-2DE07139D51F}" destId="{89C75A8B-EAB5-4788-BC55-4AD67346C694}" srcOrd="0" destOrd="0" presId="urn:microsoft.com/office/officeart/2005/8/layout/cycle1"/>
    <dgm:cxn modelId="{14B1F739-1A5B-4070-987F-42148A7A4B77}" type="presOf" srcId="{3E7D1837-2DCA-4403-9B93-0B46FF078F61}" destId="{DB73DAF1-2548-4F4C-AB68-C1A6B2507CA6}" srcOrd="0" destOrd="0" presId="urn:microsoft.com/office/officeart/2005/8/layout/cycle1"/>
    <dgm:cxn modelId="{1BB41398-55E0-48D1-A64A-A9010621E50D}" type="presOf" srcId="{ED5FF483-1D5F-47BA-A099-07748F3FAB51}" destId="{E255E44E-3324-427D-B531-55C5D1A71CF4}" srcOrd="0" destOrd="0" presId="urn:microsoft.com/office/officeart/2005/8/layout/cycle1"/>
    <dgm:cxn modelId="{F485CF86-2601-423B-8795-5C352B9F49CF}" srcId="{D58E8DC9-F555-4E39-A3A4-2B370F81FA71}" destId="{538B659B-BB35-45A3-A299-01B56367BDC2}" srcOrd="3" destOrd="0" parTransId="{5653F335-4624-4E3F-8BDE-E99BAD5018C6}" sibTransId="{3E7D1837-2DCA-4403-9B93-0B46FF078F61}"/>
    <dgm:cxn modelId="{D79C1224-6AB6-4E65-813E-DCEBCA370629}" type="presOf" srcId="{538B659B-BB35-45A3-A299-01B56367BDC2}" destId="{C9DFDD3E-99BF-4181-8A43-D086837CFBB8}" srcOrd="0" destOrd="0" presId="urn:microsoft.com/office/officeart/2005/8/layout/cycle1"/>
    <dgm:cxn modelId="{69E38ADD-D52A-4F65-BB4D-6C6F604DD6AD}" type="presOf" srcId="{4FC52C70-9048-4704-A8D6-D6631604404A}" destId="{DAED446D-3F32-4FF7-A3E5-587DFCC51D1E}" srcOrd="0" destOrd="0" presId="urn:microsoft.com/office/officeart/2005/8/layout/cycle1"/>
    <dgm:cxn modelId="{272EB40D-3D26-4D54-8B06-310D83EA2E4F}" type="presOf" srcId="{162EE99B-92D5-40F4-B003-F9E06E4DF556}" destId="{DCB45440-EB5C-4475-AE37-BB122B46D70B}" srcOrd="0" destOrd="0" presId="urn:microsoft.com/office/officeart/2005/8/layout/cycle1"/>
    <dgm:cxn modelId="{63C36218-7E2D-4510-854E-25A581D859C2}" type="presParOf" srcId="{59C6B275-8911-4DB3-8BFC-BDE4CE978D5B}" destId="{03913730-3667-4658-90F7-6CA7FD436D78}" srcOrd="0" destOrd="0" presId="urn:microsoft.com/office/officeart/2005/8/layout/cycle1"/>
    <dgm:cxn modelId="{49EB9FAC-16E7-4108-9CC3-BCC38A9C37A6}" type="presParOf" srcId="{59C6B275-8911-4DB3-8BFC-BDE4CE978D5B}" destId="{DAED446D-3F32-4FF7-A3E5-587DFCC51D1E}" srcOrd="1" destOrd="0" presId="urn:microsoft.com/office/officeart/2005/8/layout/cycle1"/>
    <dgm:cxn modelId="{4938AFC0-D8D9-4D35-860F-0F666A06209E}" type="presParOf" srcId="{59C6B275-8911-4DB3-8BFC-BDE4CE978D5B}" destId="{AC0FEAC2-8D56-4E2E-9167-0261BCCDFBFA}" srcOrd="2" destOrd="0" presId="urn:microsoft.com/office/officeart/2005/8/layout/cycle1"/>
    <dgm:cxn modelId="{EA5F47AF-C2CE-4F8A-BDE6-B18DB7A87949}" type="presParOf" srcId="{59C6B275-8911-4DB3-8BFC-BDE4CE978D5B}" destId="{4B7823C7-F698-4420-9A05-D28BE1F055C1}" srcOrd="3" destOrd="0" presId="urn:microsoft.com/office/officeart/2005/8/layout/cycle1"/>
    <dgm:cxn modelId="{5884533F-946E-43A9-AEE6-1A43CD4E5236}" type="presParOf" srcId="{59C6B275-8911-4DB3-8BFC-BDE4CE978D5B}" destId="{72680218-F447-46F8-9F17-4B11BD6B361F}" srcOrd="4" destOrd="0" presId="urn:microsoft.com/office/officeart/2005/8/layout/cycle1"/>
    <dgm:cxn modelId="{2D7C1F9B-05C2-431A-AFA1-FDE9DB67DB89}" type="presParOf" srcId="{59C6B275-8911-4DB3-8BFC-BDE4CE978D5B}" destId="{DCB45440-EB5C-4475-AE37-BB122B46D70B}" srcOrd="5" destOrd="0" presId="urn:microsoft.com/office/officeart/2005/8/layout/cycle1"/>
    <dgm:cxn modelId="{36D97E8B-AFC1-4F9E-A7A6-A442516DEBEF}" type="presParOf" srcId="{59C6B275-8911-4DB3-8BFC-BDE4CE978D5B}" destId="{37953D02-A334-4C8B-9C7F-23F9538C147A}" srcOrd="6" destOrd="0" presId="urn:microsoft.com/office/officeart/2005/8/layout/cycle1"/>
    <dgm:cxn modelId="{E654448D-E784-4B35-A75F-AFEDA016AF6E}" type="presParOf" srcId="{59C6B275-8911-4DB3-8BFC-BDE4CE978D5B}" destId="{E255E44E-3324-427D-B531-55C5D1A71CF4}" srcOrd="7" destOrd="0" presId="urn:microsoft.com/office/officeart/2005/8/layout/cycle1"/>
    <dgm:cxn modelId="{72B5D7EF-C9FD-4A64-AB78-C08509D79D43}" type="presParOf" srcId="{59C6B275-8911-4DB3-8BFC-BDE4CE978D5B}" destId="{89C75A8B-EAB5-4788-BC55-4AD67346C694}" srcOrd="8" destOrd="0" presId="urn:microsoft.com/office/officeart/2005/8/layout/cycle1"/>
    <dgm:cxn modelId="{C70A9AEB-4A5C-47D2-8781-87332261CED1}" type="presParOf" srcId="{59C6B275-8911-4DB3-8BFC-BDE4CE978D5B}" destId="{BAC2BC1B-45BB-4BF9-8BD8-EE0B52279541}" srcOrd="9" destOrd="0" presId="urn:microsoft.com/office/officeart/2005/8/layout/cycle1"/>
    <dgm:cxn modelId="{5A996849-D2DF-417D-9F76-0B8A31E4E897}" type="presParOf" srcId="{59C6B275-8911-4DB3-8BFC-BDE4CE978D5B}" destId="{C9DFDD3E-99BF-4181-8A43-D086837CFBB8}" srcOrd="10" destOrd="0" presId="urn:microsoft.com/office/officeart/2005/8/layout/cycle1"/>
    <dgm:cxn modelId="{D5E8033A-AA6E-4607-9CA8-F0BF9BA03E25}" type="presParOf" srcId="{59C6B275-8911-4DB3-8BFC-BDE4CE978D5B}" destId="{DB73DAF1-2548-4F4C-AB68-C1A6B2507CA6}"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AE2CD-1CFB-4FFA-8AB9-51423981FF6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6D1905E7-464D-4263-B5EC-FBFB18E917B0}">
      <dgm:prSet phldrT="[Text]" custT="1"/>
      <dgm:spPr/>
      <dgm:t>
        <a:bodyPr/>
        <a:lstStyle/>
        <a:p>
          <a:r>
            <a:rPr lang="en-US" sz="3200" dirty="0">
              <a:solidFill>
                <a:sysClr val="windowText" lastClr="000000"/>
              </a:solidFill>
            </a:rPr>
            <a:t>Choose locations &amp; dates</a:t>
          </a:r>
          <a:endParaRPr lang="en-GB" sz="3200" dirty="0">
            <a:solidFill>
              <a:sysClr val="windowText" lastClr="000000"/>
            </a:solidFill>
          </a:endParaRPr>
        </a:p>
      </dgm:t>
    </dgm:pt>
    <dgm:pt modelId="{E29B312E-A2DF-48A0-9AFD-EF033B4540F0}" type="parTrans" cxnId="{DAF0D2FD-2531-4DDE-80DF-2CAF0C05BE06}">
      <dgm:prSet/>
      <dgm:spPr/>
      <dgm:t>
        <a:bodyPr/>
        <a:lstStyle/>
        <a:p>
          <a:endParaRPr lang="en-GB"/>
        </a:p>
      </dgm:t>
    </dgm:pt>
    <dgm:pt modelId="{51F4A0A2-ECCF-4B70-9343-E942CEF20687}" type="sibTrans" cxnId="{DAF0D2FD-2531-4DDE-80DF-2CAF0C05BE06}">
      <dgm:prSet/>
      <dgm:spPr/>
      <dgm:t>
        <a:bodyPr/>
        <a:lstStyle/>
        <a:p>
          <a:endParaRPr lang="en-GB"/>
        </a:p>
      </dgm:t>
    </dgm:pt>
    <dgm:pt modelId="{2A314A2B-45D3-4F59-BE54-1B3B942675D4}">
      <dgm:prSet phldrT="[Text]" custT="1"/>
      <dgm:spPr/>
      <dgm:t>
        <a:bodyPr/>
        <a:lstStyle/>
        <a:p>
          <a:r>
            <a:rPr lang="en-US" sz="3200" dirty="0">
              <a:solidFill>
                <a:sysClr val="windowText" lastClr="000000"/>
              </a:solidFill>
            </a:rPr>
            <a:t>Decide on how many young for each session</a:t>
          </a:r>
          <a:endParaRPr lang="en-GB" sz="3200" dirty="0">
            <a:solidFill>
              <a:sysClr val="windowText" lastClr="000000"/>
            </a:solidFill>
          </a:endParaRPr>
        </a:p>
      </dgm:t>
    </dgm:pt>
    <dgm:pt modelId="{526BF99F-7A28-4666-BC34-14F6E379912C}" type="parTrans" cxnId="{4DE841C8-2CFC-4E98-9A9F-F98CB2F7CCD9}">
      <dgm:prSet/>
      <dgm:spPr/>
      <dgm:t>
        <a:bodyPr/>
        <a:lstStyle/>
        <a:p>
          <a:endParaRPr lang="en-GB"/>
        </a:p>
      </dgm:t>
    </dgm:pt>
    <dgm:pt modelId="{250885FC-33FC-4488-B679-6F19EBB18559}" type="sibTrans" cxnId="{4DE841C8-2CFC-4E98-9A9F-F98CB2F7CCD9}">
      <dgm:prSet/>
      <dgm:spPr/>
      <dgm:t>
        <a:bodyPr/>
        <a:lstStyle/>
        <a:p>
          <a:endParaRPr lang="en-GB"/>
        </a:p>
      </dgm:t>
    </dgm:pt>
    <dgm:pt modelId="{98D49AD3-71E7-4BC4-A517-4D93A49E6CC4}">
      <dgm:prSet phldrT="[Text]" custT="1"/>
      <dgm:spPr/>
      <dgm:t>
        <a:bodyPr/>
        <a:lstStyle/>
        <a:p>
          <a:r>
            <a:rPr lang="en-US" sz="3200" dirty="0">
              <a:solidFill>
                <a:sysClr val="windowText" lastClr="000000"/>
              </a:solidFill>
            </a:rPr>
            <a:t>Create an itinerary </a:t>
          </a:r>
          <a:br>
            <a:rPr lang="en-US" sz="3200" dirty="0">
              <a:solidFill>
                <a:sysClr val="windowText" lastClr="000000"/>
              </a:solidFill>
            </a:rPr>
          </a:br>
          <a:r>
            <a:rPr lang="en-US" sz="3200" dirty="0">
              <a:solidFill>
                <a:sysClr val="windowText" lastClr="000000"/>
              </a:solidFill>
            </a:rPr>
            <a:t>(examples on next slide)</a:t>
          </a:r>
          <a:endParaRPr lang="en-GB" sz="3200" dirty="0">
            <a:solidFill>
              <a:sysClr val="windowText" lastClr="000000"/>
            </a:solidFill>
          </a:endParaRPr>
        </a:p>
      </dgm:t>
    </dgm:pt>
    <dgm:pt modelId="{697054C8-5352-445A-9C5D-41126C58B614}" type="parTrans" cxnId="{8C4D1BDC-E59C-418D-8808-1A43255638C6}">
      <dgm:prSet/>
      <dgm:spPr/>
      <dgm:t>
        <a:bodyPr/>
        <a:lstStyle/>
        <a:p>
          <a:endParaRPr lang="en-GB"/>
        </a:p>
      </dgm:t>
    </dgm:pt>
    <dgm:pt modelId="{97C22097-1116-49BC-ACC9-FAC2C6A665FB}" type="sibTrans" cxnId="{8C4D1BDC-E59C-418D-8808-1A43255638C6}">
      <dgm:prSet/>
      <dgm:spPr/>
      <dgm:t>
        <a:bodyPr/>
        <a:lstStyle/>
        <a:p>
          <a:endParaRPr lang="en-GB"/>
        </a:p>
      </dgm:t>
    </dgm:pt>
    <dgm:pt modelId="{A913A355-2733-49FB-86BB-01A5B9E4B362}">
      <dgm:prSet phldrT="[Text]" custT="1"/>
      <dgm:spPr/>
      <dgm:t>
        <a:bodyPr/>
        <a:lstStyle/>
        <a:p>
          <a:r>
            <a:rPr lang="en-US" sz="3200" dirty="0">
              <a:solidFill>
                <a:sysClr val="windowText" lastClr="000000"/>
              </a:solidFill>
            </a:rPr>
            <a:t>Contact DYW who can identify young people for your sessions</a:t>
          </a:r>
          <a:endParaRPr lang="en-GB" sz="3200" dirty="0">
            <a:solidFill>
              <a:sysClr val="windowText" lastClr="000000"/>
            </a:solidFill>
          </a:endParaRPr>
        </a:p>
      </dgm:t>
    </dgm:pt>
    <dgm:pt modelId="{A1784B04-46C8-46C4-BF5F-8D076A65E4E2}" type="parTrans" cxnId="{EC73A8F0-55C9-4D78-8962-D481AFABB7DE}">
      <dgm:prSet/>
      <dgm:spPr/>
      <dgm:t>
        <a:bodyPr/>
        <a:lstStyle/>
        <a:p>
          <a:endParaRPr lang="en-GB"/>
        </a:p>
      </dgm:t>
    </dgm:pt>
    <dgm:pt modelId="{16D403D6-E61C-4A0F-B5BD-A0E3A0A23E20}" type="sibTrans" cxnId="{EC73A8F0-55C9-4D78-8962-D481AFABB7DE}">
      <dgm:prSet/>
      <dgm:spPr/>
      <dgm:t>
        <a:bodyPr/>
        <a:lstStyle/>
        <a:p>
          <a:endParaRPr lang="en-GB"/>
        </a:p>
      </dgm:t>
    </dgm:pt>
    <dgm:pt modelId="{AE10911A-474D-4534-A52A-5443021AC939}" type="pres">
      <dgm:prSet presAssocID="{433AE2CD-1CFB-4FFA-8AB9-51423981FF64}" presName="outerComposite" presStyleCnt="0">
        <dgm:presLayoutVars>
          <dgm:chMax val="5"/>
          <dgm:dir/>
          <dgm:resizeHandles val="exact"/>
        </dgm:presLayoutVars>
      </dgm:prSet>
      <dgm:spPr/>
      <dgm:t>
        <a:bodyPr/>
        <a:lstStyle/>
        <a:p>
          <a:endParaRPr lang="en-US"/>
        </a:p>
      </dgm:t>
    </dgm:pt>
    <dgm:pt modelId="{4462CD85-C38A-44BC-B612-DDE2117AEB2E}" type="pres">
      <dgm:prSet presAssocID="{433AE2CD-1CFB-4FFA-8AB9-51423981FF64}" presName="dummyMaxCanvas" presStyleCnt="0">
        <dgm:presLayoutVars/>
      </dgm:prSet>
      <dgm:spPr/>
    </dgm:pt>
    <dgm:pt modelId="{0B1BFCDA-23E3-4EA5-AAF2-551F07A946CF}" type="pres">
      <dgm:prSet presAssocID="{433AE2CD-1CFB-4FFA-8AB9-51423981FF64}" presName="FourNodes_1" presStyleLbl="node1" presStyleIdx="0" presStyleCnt="4">
        <dgm:presLayoutVars>
          <dgm:bulletEnabled val="1"/>
        </dgm:presLayoutVars>
      </dgm:prSet>
      <dgm:spPr/>
      <dgm:t>
        <a:bodyPr/>
        <a:lstStyle/>
        <a:p>
          <a:endParaRPr lang="en-US"/>
        </a:p>
      </dgm:t>
    </dgm:pt>
    <dgm:pt modelId="{02E75E59-9437-4C4D-98A0-6DA99DF5897F}" type="pres">
      <dgm:prSet presAssocID="{433AE2CD-1CFB-4FFA-8AB9-51423981FF64}" presName="FourNodes_2" presStyleLbl="node1" presStyleIdx="1" presStyleCnt="4">
        <dgm:presLayoutVars>
          <dgm:bulletEnabled val="1"/>
        </dgm:presLayoutVars>
      </dgm:prSet>
      <dgm:spPr/>
      <dgm:t>
        <a:bodyPr/>
        <a:lstStyle/>
        <a:p>
          <a:endParaRPr lang="en-US"/>
        </a:p>
      </dgm:t>
    </dgm:pt>
    <dgm:pt modelId="{8AE7C9C4-AEA2-4376-A5B0-7403669F20C9}" type="pres">
      <dgm:prSet presAssocID="{433AE2CD-1CFB-4FFA-8AB9-51423981FF64}" presName="FourNodes_3" presStyleLbl="node1" presStyleIdx="2" presStyleCnt="4">
        <dgm:presLayoutVars>
          <dgm:bulletEnabled val="1"/>
        </dgm:presLayoutVars>
      </dgm:prSet>
      <dgm:spPr/>
      <dgm:t>
        <a:bodyPr/>
        <a:lstStyle/>
        <a:p>
          <a:endParaRPr lang="en-US"/>
        </a:p>
      </dgm:t>
    </dgm:pt>
    <dgm:pt modelId="{82516164-FCC3-4FED-A1B0-C4FE4D3A2E93}" type="pres">
      <dgm:prSet presAssocID="{433AE2CD-1CFB-4FFA-8AB9-51423981FF64}" presName="FourNodes_4" presStyleLbl="node1" presStyleIdx="3" presStyleCnt="4">
        <dgm:presLayoutVars>
          <dgm:bulletEnabled val="1"/>
        </dgm:presLayoutVars>
      </dgm:prSet>
      <dgm:spPr/>
      <dgm:t>
        <a:bodyPr/>
        <a:lstStyle/>
        <a:p>
          <a:endParaRPr lang="en-US"/>
        </a:p>
      </dgm:t>
    </dgm:pt>
    <dgm:pt modelId="{13AA0573-CA1E-4D9A-9A17-2C9F591BE6E0}" type="pres">
      <dgm:prSet presAssocID="{433AE2CD-1CFB-4FFA-8AB9-51423981FF64}" presName="FourConn_1-2" presStyleLbl="fgAccFollowNode1" presStyleIdx="0" presStyleCnt="3">
        <dgm:presLayoutVars>
          <dgm:bulletEnabled val="1"/>
        </dgm:presLayoutVars>
      </dgm:prSet>
      <dgm:spPr/>
      <dgm:t>
        <a:bodyPr/>
        <a:lstStyle/>
        <a:p>
          <a:endParaRPr lang="en-US"/>
        </a:p>
      </dgm:t>
    </dgm:pt>
    <dgm:pt modelId="{12FC351E-392A-45EE-BC71-900138EB8378}" type="pres">
      <dgm:prSet presAssocID="{433AE2CD-1CFB-4FFA-8AB9-51423981FF64}" presName="FourConn_2-3" presStyleLbl="fgAccFollowNode1" presStyleIdx="1" presStyleCnt="3">
        <dgm:presLayoutVars>
          <dgm:bulletEnabled val="1"/>
        </dgm:presLayoutVars>
      </dgm:prSet>
      <dgm:spPr/>
      <dgm:t>
        <a:bodyPr/>
        <a:lstStyle/>
        <a:p>
          <a:endParaRPr lang="en-US"/>
        </a:p>
      </dgm:t>
    </dgm:pt>
    <dgm:pt modelId="{1F292FC6-E509-49C1-9834-153451B92AD5}" type="pres">
      <dgm:prSet presAssocID="{433AE2CD-1CFB-4FFA-8AB9-51423981FF64}" presName="FourConn_3-4" presStyleLbl="fgAccFollowNode1" presStyleIdx="2" presStyleCnt="3">
        <dgm:presLayoutVars>
          <dgm:bulletEnabled val="1"/>
        </dgm:presLayoutVars>
      </dgm:prSet>
      <dgm:spPr/>
      <dgm:t>
        <a:bodyPr/>
        <a:lstStyle/>
        <a:p>
          <a:endParaRPr lang="en-US"/>
        </a:p>
      </dgm:t>
    </dgm:pt>
    <dgm:pt modelId="{077710D8-406E-4DEB-A0A1-9DCD566AED4F}" type="pres">
      <dgm:prSet presAssocID="{433AE2CD-1CFB-4FFA-8AB9-51423981FF64}" presName="FourNodes_1_text" presStyleLbl="node1" presStyleIdx="3" presStyleCnt="4">
        <dgm:presLayoutVars>
          <dgm:bulletEnabled val="1"/>
        </dgm:presLayoutVars>
      </dgm:prSet>
      <dgm:spPr/>
      <dgm:t>
        <a:bodyPr/>
        <a:lstStyle/>
        <a:p>
          <a:endParaRPr lang="en-US"/>
        </a:p>
      </dgm:t>
    </dgm:pt>
    <dgm:pt modelId="{D0890E32-DC2A-47A0-992F-6E27AB8A347C}" type="pres">
      <dgm:prSet presAssocID="{433AE2CD-1CFB-4FFA-8AB9-51423981FF64}" presName="FourNodes_2_text" presStyleLbl="node1" presStyleIdx="3" presStyleCnt="4">
        <dgm:presLayoutVars>
          <dgm:bulletEnabled val="1"/>
        </dgm:presLayoutVars>
      </dgm:prSet>
      <dgm:spPr/>
      <dgm:t>
        <a:bodyPr/>
        <a:lstStyle/>
        <a:p>
          <a:endParaRPr lang="en-US"/>
        </a:p>
      </dgm:t>
    </dgm:pt>
    <dgm:pt modelId="{67FED8E1-9664-454D-B074-1F26A2A3551A}" type="pres">
      <dgm:prSet presAssocID="{433AE2CD-1CFB-4FFA-8AB9-51423981FF64}" presName="FourNodes_3_text" presStyleLbl="node1" presStyleIdx="3" presStyleCnt="4">
        <dgm:presLayoutVars>
          <dgm:bulletEnabled val="1"/>
        </dgm:presLayoutVars>
      </dgm:prSet>
      <dgm:spPr/>
      <dgm:t>
        <a:bodyPr/>
        <a:lstStyle/>
        <a:p>
          <a:endParaRPr lang="en-US"/>
        </a:p>
      </dgm:t>
    </dgm:pt>
    <dgm:pt modelId="{21E95813-AF3A-4ECA-9A9B-97CE03E99156}" type="pres">
      <dgm:prSet presAssocID="{433AE2CD-1CFB-4FFA-8AB9-51423981FF64}" presName="FourNodes_4_text" presStyleLbl="node1" presStyleIdx="3" presStyleCnt="4">
        <dgm:presLayoutVars>
          <dgm:bulletEnabled val="1"/>
        </dgm:presLayoutVars>
      </dgm:prSet>
      <dgm:spPr/>
      <dgm:t>
        <a:bodyPr/>
        <a:lstStyle/>
        <a:p>
          <a:endParaRPr lang="en-US"/>
        </a:p>
      </dgm:t>
    </dgm:pt>
  </dgm:ptLst>
  <dgm:cxnLst>
    <dgm:cxn modelId="{82263D41-8948-4D08-92E9-21D1C98960FC}" type="presOf" srcId="{98D49AD3-71E7-4BC4-A517-4D93A49E6CC4}" destId="{67FED8E1-9664-454D-B074-1F26A2A3551A}" srcOrd="1" destOrd="0" presId="urn:microsoft.com/office/officeart/2005/8/layout/vProcess5"/>
    <dgm:cxn modelId="{23C4F0C0-D965-4947-8852-7E44921D3E83}" type="presOf" srcId="{6D1905E7-464D-4263-B5EC-FBFB18E917B0}" destId="{077710D8-406E-4DEB-A0A1-9DCD566AED4F}" srcOrd="1" destOrd="0" presId="urn:microsoft.com/office/officeart/2005/8/layout/vProcess5"/>
    <dgm:cxn modelId="{F65DD688-B3A1-4DA7-A907-247F644DC534}" type="presOf" srcId="{51F4A0A2-ECCF-4B70-9343-E942CEF20687}" destId="{13AA0573-CA1E-4D9A-9A17-2C9F591BE6E0}" srcOrd="0" destOrd="0" presId="urn:microsoft.com/office/officeart/2005/8/layout/vProcess5"/>
    <dgm:cxn modelId="{D4FF5981-7A29-49BB-874E-7A5779F5B980}" type="presOf" srcId="{250885FC-33FC-4488-B679-6F19EBB18559}" destId="{12FC351E-392A-45EE-BC71-900138EB8378}" srcOrd="0" destOrd="0" presId="urn:microsoft.com/office/officeart/2005/8/layout/vProcess5"/>
    <dgm:cxn modelId="{9836451B-D580-44C7-B287-2D415A518764}" type="presOf" srcId="{A913A355-2733-49FB-86BB-01A5B9E4B362}" destId="{82516164-FCC3-4FED-A1B0-C4FE4D3A2E93}" srcOrd="0" destOrd="0" presId="urn:microsoft.com/office/officeart/2005/8/layout/vProcess5"/>
    <dgm:cxn modelId="{F2162C0C-EE29-4DB5-BE6F-E286FF60868E}" type="presOf" srcId="{A913A355-2733-49FB-86BB-01A5B9E4B362}" destId="{21E95813-AF3A-4ECA-9A9B-97CE03E99156}" srcOrd="1" destOrd="0" presId="urn:microsoft.com/office/officeart/2005/8/layout/vProcess5"/>
    <dgm:cxn modelId="{C5D54DF5-273A-4B08-9182-377372B70E94}" type="presOf" srcId="{98D49AD3-71E7-4BC4-A517-4D93A49E6CC4}" destId="{8AE7C9C4-AEA2-4376-A5B0-7403669F20C9}" srcOrd="0" destOrd="0" presId="urn:microsoft.com/office/officeart/2005/8/layout/vProcess5"/>
    <dgm:cxn modelId="{03E8E1A3-C974-43C3-94BA-A8371D03AF7F}" type="presOf" srcId="{2A314A2B-45D3-4F59-BE54-1B3B942675D4}" destId="{D0890E32-DC2A-47A0-992F-6E27AB8A347C}" srcOrd="1" destOrd="0" presId="urn:microsoft.com/office/officeart/2005/8/layout/vProcess5"/>
    <dgm:cxn modelId="{D1B43656-89E5-4EE9-B78A-F1D0462F064C}" type="presOf" srcId="{2A314A2B-45D3-4F59-BE54-1B3B942675D4}" destId="{02E75E59-9437-4C4D-98A0-6DA99DF5897F}" srcOrd="0" destOrd="0" presId="urn:microsoft.com/office/officeart/2005/8/layout/vProcess5"/>
    <dgm:cxn modelId="{EC73A8F0-55C9-4D78-8962-D481AFABB7DE}" srcId="{433AE2CD-1CFB-4FFA-8AB9-51423981FF64}" destId="{A913A355-2733-49FB-86BB-01A5B9E4B362}" srcOrd="3" destOrd="0" parTransId="{A1784B04-46C8-46C4-BF5F-8D076A65E4E2}" sibTransId="{16D403D6-E61C-4A0F-B5BD-A0E3A0A23E20}"/>
    <dgm:cxn modelId="{F71BF33F-D90A-4928-AD31-B69617386ED2}" type="presOf" srcId="{6D1905E7-464D-4263-B5EC-FBFB18E917B0}" destId="{0B1BFCDA-23E3-4EA5-AAF2-551F07A946CF}" srcOrd="0" destOrd="0" presId="urn:microsoft.com/office/officeart/2005/8/layout/vProcess5"/>
    <dgm:cxn modelId="{893BCE14-1FB3-4E19-898A-C7F2BBB0DF74}" type="presOf" srcId="{433AE2CD-1CFB-4FFA-8AB9-51423981FF64}" destId="{AE10911A-474D-4534-A52A-5443021AC939}" srcOrd="0" destOrd="0" presId="urn:microsoft.com/office/officeart/2005/8/layout/vProcess5"/>
    <dgm:cxn modelId="{4DE841C8-2CFC-4E98-9A9F-F98CB2F7CCD9}" srcId="{433AE2CD-1CFB-4FFA-8AB9-51423981FF64}" destId="{2A314A2B-45D3-4F59-BE54-1B3B942675D4}" srcOrd="1" destOrd="0" parTransId="{526BF99F-7A28-4666-BC34-14F6E379912C}" sibTransId="{250885FC-33FC-4488-B679-6F19EBB18559}"/>
    <dgm:cxn modelId="{DAF0D2FD-2531-4DDE-80DF-2CAF0C05BE06}" srcId="{433AE2CD-1CFB-4FFA-8AB9-51423981FF64}" destId="{6D1905E7-464D-4263-B5EC-FBFB18E917B0}" srcOrd="0" destOrd="0" parTransId="{E29B312E-A2DF-48A0-9AFD-EF033B4540F0}" sibTransId="{51F4A0A2-ECCF-4B70-9343-E942CEF20687}"/>
    <dgm:cxn modelId="{DE8BD0D8-597D-49D1-8577-876F1AC12BEC}" type="presOf" srcId="{97C22097-1116-49BC-ACC9-FAC2C6A665FB}" destId="{1F292FC6-E509-49C1-9834-153451B92AD5}" srcOrd="0" destOrd="0" presId="urn:microsoft.com/office/officeart/2005/8/layout/vProcess5"/>
    <dgm:cxn modelId="{8C4D1BDC-E59C-418D-8808-1A43255638C6}" srcId="{433AE2CD-1CFB-4FFA-8AB9-51423981FF64}" destId="{98D49AD3-71E7-4BC4-A517-4D93A49E6CC4}" srcOrd="2" destOrd="0" parTransId="{697054C8-5352-445A-9C5D-41126C58B614}" sibTransId="{97C22097-1116-49BC-ACC9-FAC2C6A665FB}"/>
    <dgm:cxn modelId="{310488A3-9ABC-475C-AA61-413CD9CB6068}" type="presParOf" srcId="{AE10911A-474D-4534-A52A-5443021AC939}" destId="{4462CD85-C38A-44BC-B612-DDE2117AEB2E}" srcOrd="0" destOrd="0" presId="urn:microsoft.com/office/officeart/2005/8/layout/vProcess5"/>
    <dgm:cxn modelId="{BEE9BAF7-75FB-4E20-AF2B-EE77241ED495}" type="presParOf" srcId="{AE10911A-474D-4534-A52A-5443021AC939}" destId="{0B1BFCDA-23E3-4EA5-AAF2-551F07A946CF}" srcOrd="1" destOrd="0" presId="urn:microsoft.com/office/officeart/2005/8/layout/vProcess5"/>
    <dgm:cxn modelId="{DDA02E6B-4143-4FDB-85C0-57F0A494192D}" type="presParOf" srcId="{AE10911A-474D-4534-A52A-5443021AC939}" destId="{02E75E59-9437-4C4D-98A0-6DA99DF5897F}" srcOrd="2" destOrd="0" presId="urn:microsoft.com/office/officeart/2005/8/layout/vProcess5"/>
    <dgm:cxn modelId="{C3B91469-89E6-4C0E-A168-F750536F999B}" type="presParOf" srcId="{AE10911A-474D-4534-A52A-5443021AC939}" destId="{8AE7C9C4-AEA2-4376-A5B0-7403669F20C9}" srcOrd="3" destOrd="0" presId="urn:microsoft.com/office/officeart/2005/8/layout/vProcess5"/>
    <dgm:cxn modelId="{0E7486E8-71A5-4C65-BA16-22C196DDE850}" type="presParOf" srcId="{AE10911A-474D-4534-A52A-5443021AC939}" destId="{82516164-FCC3-4FED-A1B0-C4FE4D3A2E93}" srcOrd="4" destOrd="0" presId="urn:microsoft.com/office/officeart/2005/8/layout/vProcess5"/>
    <dgm:cxn modelId="{1A7013AE-E1A3-4B86-A9DB-4D49706E0842}" type="presParOf" srcId="{AE10911A-474D-4534-A52A-5443021AC939}" destId="{13AA0573-CA1E-4D9A-9A17-2C9F591BE6E0}" srcOrd="5" destOrd="0" presId="urn:microsoft.com/office/officeart/2005/8/layout/vProcess5"/>
    <dgm:cxn modelId="{4BCED6A1-2149-4B19-928A-7A858E55422B}" type="presParOf" srcId="{AE10911A-474D-4534-A52A-5443021AC939}" destId="{12FC351E-392A-45EE-BC71-900138EB8378}" srcOrd="6" destOrd="0" presId="urn:microsoft.com/office/officeart/2005/8/layout/vProcess5"/>
    <dgm:cxn modelId="{9AE9EC85-7063-4284-9703-38C0DE1B671E}" type="presParOf" srcId="{AE10911A-474D-4534-A52A-5443021AC939}" destId="{1F292FC6-E509-49C1-9834-153451B92AD5}" srcOrd="7" destOrd="0" presId="urn:microsoft.com/office/officeart/2005/8/layout/vProcess5"/>
    <dgm:cxn modelId="{2D1FB829-11A2-4093-AEFE-2BCBFBFD861A}" type="presParOf" srcId="{AE10911A-474D-4534-A52A-5443021AC939}" destId="{077710D8-406E-4DEB-A0A1-9DCD566AED4F}" srcOrd="8" destOrd="0" presId="urn:microsoft.com/office/officeart/2005/8/layout/vProcess5"/>
    <dgm:cxn modelId="{B6E0C5B2-2B23-4526-A355-D161BD4F72D8}" type="presParOf" srcId="{AE10911A-474D-4534-A52A-5443021AC939}" destId="{D0890E32-DC2A-47A0-992F-6E27AB8A347C}" srcOrd="9" destOrd="0" presId="urn:microsoft.com/office/officeart/2005/8/layout/vProcess5"/>
    <dgm:cxn modelId="{31C0EC4B-FC61-458D-8D4B-9D29FF1FFB70}" type="presParOf" srcId="{AE10911A-474D-4534-A52A-5443021AC939}" destId="{67FED8E1-9664-454D-B074-1F26A2A3551A}" srcOrd="10" destOrd="0" presId="urn:microsoft.com/office/officeart/2005/8/layout/vProcess5"/>
    <dgm:cxn modelId="{479D7CC5-017E-41D6-89D0-D099A7FF513B}" type="presParOf" srcId="{AE10911A-474D-4534-A52A-5443021AC939}" destId="{21E95813-AF3A-4ECA-9A9B-97CE03E9915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1FD0A-C848-4908-9AA2-A9A95CA76437}">
      <dsp:nvSpPr>
        <dsp:cNvPr id="0" name=""/>
        <dsp:cNvSpPr/>
      </dsp:nvSpPr>
      <dsp:spPr>
        <a:xfrm>
          <a:off x="2195258" y="865629"/>
          <a:ext cx="5777660" cy="5777660"/>
        </a:xfrm>
        <a:prstGeom prst="blockArc">
          <a:avLst>
            <a:gd name="adj1" fmla="val 10800000"/>
            <a:gd name="adj2" fmla="val 16200000"/>
            <a:gd name="adj3" fmla="val 463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62BAD2-C144-4FC1-B52B-EEF265A61F3F}">
      <dsp:nvSpPr>
        <dsp:cNvPr id="0" name=""/>
        <dsp:cNvSpPr/>
      </dsp:nvSpPr>
      <dsp:spPr>
        <a:xfrm>
          <a:off x="2195258" y="865629"/>
          <a:ext cx="5777660" cy="5777660"/>
        </a:xfrm>
        <a:prstGeom prst="blockArc">
          <a:avLst>
            <a:gd name="adj1" fmla="val 5400000"/>
            <a:gd name="adj2" fmla="val 1080000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82860B-6EE5-40C7-8323-64EFE45B1C1A}">
      <dsp:nvSpPr>
        <dsp:cNvPr id="0" name=""/>
        <dsp:cNvSpPr/>
      </dsp:nvSpPr>
      <dsp:spPr>
        <a:xfrm>
          <a:off x="2132802" y="841768"/>
          <a:ext cx="5777660" cy="5777660"/>
        </a:xfrm>
        <a:prstGeom prst="blockArc">
          <a:avLst>
            <a:gd name="adj1" fmla="val 0"/>
            <a:gd name="adj2" fmla="val 540000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E1E0AF-7C39-4157-B696-801A04D9F7AD}">
      <dsp:nvSpPr>
        <dsp:cNvPr id="0" name=""/>
        <dsp:cNvSpPr/>
      </dsp:nvSpPr>
      <dsp:spPr>
        <a:xfrm>
          <a:off x="2195258" y="865629"/>
          <a:ext cx="5777660" cy="5777660"/>
        </a:xfrm>
        <a:prstGeom prst="blockArc">
          <a:avLst>
            <a:gd name="adj1" fmla="val 16200000"/>
            <a:gd name="adj2" fmla="val 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00F2C0-B99A-441C-AE4E-ABF1F6C8364E}">
      <dsp:nvSpPr>
        <dsp:cNvPr id="0" name=""/>
        <dsp:cNvSpPr/>
      </dsp:nvSpPr>
      <dsp:spPr>
        <a:xfrm>
          <a:off x="3131039" y="1768514"/>
          <a:ext cx="3906097" cy="3971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0" kern="1200" dirty="0">
              <a:latin typeface="Calibri" panose="020F0502020204030204" pitchFamily="34" charset="0"/>
            </a:rPr>
            <a:t>Aim:</a:t>
          </a:r>
        </a:p>
        <a:p>
          <a:pPr lvl="0" algn="ctr" defTabSz="1066800">
            <a:lnSpc>
              <a:spcPct val="90000"/>
            </a:lnSpc>
            <a:spcBef>
              <a:spcPct val="0"/>
            </a:spcBef>
            <a:spcAft>
              <a:spcPct val="35000"/>
            </a:spcAft>
          </a:pPr>
          <a:r>
            <a:rPr lang="en-US" sz="2400" b="0" kern="1200" dirty="0">
              <a:latin typeface="Calibri" panose="020F0502020204030204" pitchFamily="34" charset="0"/>
            </a:rPr>
            <a:t>Introduce young people to the full breadth of job roles and careers in construction</a:t>
          </a:r>
          <a:endParaRPr lang="en-GB" sz="2400" b="0" kern="1200" dirty="0">
            <a:latin typeface="Calibri" panose="020F0502020204030204" pitchFamily="34" charset="0"/>
          </a:endParaRPr>
        </a:p>
      </dsp:txBody>
      <dsp:txXfrm>
        <a:off x="3703074" y="2350184"/>
        <a:ext cx="2762027" cy="2808551"/>
      </dsp:txXfrm>
    </dsp:sp>
    <dsp:sp modelId="{2770EB18-8F8E-4620-95B7-E81FAA66E6DC}">
      <dsp:nvSpPr>
        <dsp:cNvPr id="0" name=""/>
        <dsp:cNvSpPr/>
      </dsp:nvSpPr>
      <dsp:spPr>
        <a:xfrm>
          <a:off x="4154052" y="2556"/>
          <a:ext cx="1860071" cy="186007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Calibri" panose="020F0502020204030204" pitchFamily="34" charset="0"/>
            </a:rPr>
            <a:t>Traditional Roles</a:t>
          </a:r>
          <a:endParaRPr lang="en-GB" sz="2200" kern="1200" dirty="0">
            <a:solidFill>
              <a:schemeClr val="tx1"/>
            </a:solidFill>
            <a:latin typeface="Calibri" panose="020F0502020204030204" pitchFamily="34" charset="0"/>
          </a:endParaRPr>
        </a:p>
      </dsp:txBody>
      <dsp:txXfrm>
        <a:off x="4426453" y="274957"/>
        <a:ext cx="1315269" cy="1315269"/>
      </dsp:txXfrm>
    </dsp:sp>
    <dsp:sp modelId="{D39A6ECD-B455-4209-838C-BA9774372FD9}">
      <dsp:nvSpPr>
        <dsp:cNvPr id="0" name=""/>
        <dsp:cNvSpPr/>
      </dsp:nvSpPr>
      <dsp:spPr>
        <a:xfrm>
          <a:off x="6837205" y="2759116"/>
          <a:ext cx="2137501" cy="199068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Calibri" panose="020F0502020204030204" pitchFamily="34" charset="0"/>
            </a:rPr>
            <a:t>Professional Roles</a:t>
          </a:r>
          <a:endParaRPr lang="en-GB" sz="2200" kern="1200" dirty="0">
            <a:solidFill>
              <a:schemeClr val="tx1"/>
            </a:solidFill>
            <a:latin typeface="Calibri" panose="020F0502020204030204" pitchFamily="34" charset="0"/>
          </a:endParaRPr>
        </a:p>
      </dsp:txBody>
      <dsp:txXfrm>
        <a:off x="7150235" y="3050645"/>
        <a:ext cx="1511441" cy="1407628"/>
      </dsp:txXfrm>
    </dsp:sp>
    <dsp:sp modelId="{D38DB46D-DB90-4914-B62C-F383C4889371}">
      <dsp:nvSpPr>
        <dsp:cNvPr id="0" name=""/>
        <dsp:cNvSpPr/>
      </dsp:nvSpPr>
      <dsp:spPr>
        <a:xfrm>
          <a:off x="4154052" y="5646291"/>
          <a:ext cx="1860071" cy="18600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Calibri" panose="020F0502020204030204" pitchFamily="34" charset="0"/>
            </a:rPr>
            <a:t>Digital Roles</a:t>
          </a:r>
          <a:endParaRPr lang="en-GB" sz="2200" kern="1200" dirty="0">
            <a:solidFill>
              <a:schemeClr val="tx1"/>
            </a:solidFill>
            <a:latin typeface="Calibri" panose="020F0502020204030204" pitchFamily="34" charset="0"/>
          </a:endParaRPr>
        </a:p>
      </dsp:txBody>
      <dsp:txXfrm>
        <a:off x="4426453" y="5918692"/>
        <a:ext cx="1315269" cy="1315269"/>
      </dsp:txXfrm>
    </dsp:sp>
    <dsp:sp modelId="{CEEB07BF-CB0A-4962-9978-0E1C3D57AFF7}">
      <dsp:nvSpPr>
        <dsp:cNvPr id="0" name=""/>
        <dsp:cNvSpPr/>
      </dsp:nvSpPr>
      <dsp:spPr>
        <a:xfrm>
          <a:off x="1332185" y="2824424"/>
          <a:ext cx="1860071" cy="186007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latin typeface="Calibri" panose="020F0502020204030204" pitchFamily="34" charset="0"/>
            </a:rPr>
            <a:t>Green Roles</a:t>
          </a:r>
          <a:endParaRPr lang="en-GB" sz="2200" kern="1200" dirty="0">
            <a:solidFill>
              <a:schemeClr val="tx1"/>
            </a:solidFill>
            <a:latin typeface="Calibri" panose="020F0502020204030204" pitchFamily="34" charset="0"/>
          </a:endParaRPr>
        </a:p>
      </dsp:txBody>
      <dsp:txXfrm>
        <a:off x="1604586" y="3096825"/>
        <a:ext cx="1315269" cy="1315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6403B-765B-4C88-B585-77E0D5106054}">
      <dsp:nvSpPr>
        <dsp:cNvPr id="0" name=""/>
        <dsp:cNvSpPr/>
      </dsp:nvSpPr>
      <dsp:spPr>
        <a:xfrm rot="16200000">
          <a:off x="892672" y="-892672"/>
          <a:ext cx="3531048" cy="5316392"/>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l" defTabSz="1244600">
            <a:lnSpc>
              <a:spcPct val="90000"/>
            </a:lnSpc>
            <a:spcBef>
              <a:spcPct val="0"/>
            </a:spcBef>
            <a:spcAft>
              <a:spcPct val="35000"/>
            </a:spcAft>
          </a:pPr>
          <a:r>
            <a:rPr lang="en-US" sz="2800" b="1" kern="1200" dirty="0">
              <a:solidFill>
                <a:schemeClr val="tx1"/>
              </a:solidFill>
            </a:rPr>
            <a:t>Apprenticeship &amp; College Applicants:</a:t>
          </a:r>
        </a:p>
        <a:p>
          <a:pPr lvl="0" algn="l" defTabSz="1244600">
            <a:lnSpc>
              <a:spcPct val="90000"/>
            </a:lnSpc>
            <a:spcBef>
              <a:spcPct val="0"/>
            </a:spcBef>
            <a:spcAft>
              <a:spcPct val="35000"/>
            </a:spcAft>
          </a:pPr>
          <a:r>
            <a:rPr lang="en-US" sz="2400" b="0" kern="1200" dirty="0">
              <a:solidFill>
                <a:schemeClr val="tx1"/>
              </a:solidFill>
            </a:rPr>
            <a:t>Will benefit from seeing what different jobs look like in practice before beginning an apprenticeship or college course. More informed decisions </a:t>
          </a:r>
          <a:r>
            <a:rPr lang="en-US" sz="2400" b="0" kern="1200" dirty="0" smtClean="0">
              <a:solidFill>
                <a:schemeClr val="tx1"/>
              </a:solidFill>
            </a:rPr>
            <a:t>will hopefully </a:t>
          </a:r>
          <a:r>
            <a:rPr lang="en-US" sz="2400" b="0" kern="1200" dirty="0">
              <a:solidFill>
                <a:schemeClr val="tx1"/>
              </a:solidFill>
            </a:rPr>
            <a:t>result in </a:t>
          </a:r>
          <a:r>
            <a:rPr lang="en-US" sz="2400" b="0" kern="1200" dirty="0" smtClean="0">
              <a:solidFill>
                <a:schemeClr val="tx1"/>
              </a:solidFill>
            </a:rPr>
            <a:t>lower </a:t>
          </a:r>
          <a:r>
            <a:rPr lang="en-US" sz="2400" b="0" kern="1200" dirty="0">
              <a:solidFill>
                <a:schemeClr val="tx1"/>
              </a:solidFill>
            </a:rPr>
            <a:t>dropout rates due to job roles not matching expectations.</a:t>
          </a:r>
        </a:p>
      </dsp:txBody>
      <dsp:txXfrm rot="5400000">
        <a:off x="0" y="0"/>
        <a:ext cx="5316392" cy="2648286"/>
      </dsp:txXfrm>
    </dsp:sp>
    <dsp:sp modelId="{1E5B26C5-960A-4622-93F2-13CA3944366A}">
      <dsp:nvSpPr>
        <dsp:cNvPr id="0" name=""/>
        <dsp:cNvSpPr/>
      </dsp:nvSpPr>
      <dsp:spPr>
        <a:xfrm>
          <a:off x="5316392" y="0"/>
          <a:ext cx="5316392" cy="3531048"/>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l" defTabSz="1244600">
            <a:lnSpc>
              <a:spcPct val="90000"/>
            </a:lnSpc>
            <a:spcBef>
              <a:spcPct val="0"/>
            </a:spcBef>
            <a:spcAft>
              <a:spcPct val="35000"/>
            </a:spcAft>
          </a:pPr>
          <a:r>
            <a:rPr lang="en-US" sz="2800" b="1" kern="1200" dirty="0">
              <a:solidFill>
                <a:schemeClr val="tx1"/>
              </a:solidFill>
              <a:latin typeface="Calibri" panose="020F0502020204030204" pitchFamily="34" charset="0"/>
            </a:rPr>
            <a:t>Students in </a:t>
          </a:r>
          <a:r>
            <a:rPr lang="en-US" sz="2800" b="1" kern="1200" dirty="0" smtClean="0">
              <a:solidFill>
                <a:schemeClr val="tx1"/>
              </a:solidFill>
              <a:latin typeface="Calibri" panose="020F0502020204030204" pitchFamily="34" charset="0"/>
            </a:rPr>
            <a:t>School</a:t>
          </a:r>
          <a:r>
            <a:rPr lang="en-US" sz="2800" b="1" kern="1200" dirty="0">
              <a:solidFill>
                <a:schemeClr val="tx1"/>
              </a:solidFill>
              <a:latin typeface="Calibri" panose="020F0502020204030204" pitchFamily="34" charset="0"/>
            </a:rPr>
            <a:t>, </a:t>
          </a:r>
          <a:r>
            <a:rPr lang="en-US" sz="2800" b="1" kern="1200" dirty="0" smtClean="0">
              <a:solidFill>
                <a:schemeClr val="tx1"/>
              </a:solidFill>
              <a:latin typeface="Calibri" panose="020F0502020204030204" pitchFamily="34" charset="0"/>
            </a:rPr>
            <a:t>College </a:t>
          </a:r>
          <a:r>
            <a:rPr lang="en-US" sz="2800" b="1" kern="1200" dirty="0">
              <a:solidFill>
                <a:schemeClr val="tx1"/>
              </a:solidFill>
              <a:latin typeface="Calibri" panose="020F0502020204030204" pitchFamily="34" charset="0"/>
            </a:rPr>
            <a:t>or University:</a:t>
          </a:r>
          <a:endParaRPr lang="en-US" sz="2800" b="0" kern="1200" dirty="0">
            <a:solidFill>
              <a:schemeClr val="tx1"/>
            </a:solidFill>
            <a:latin typeface="Calibri" panose="020F0502020204030204" pitchFamily="34" charset="0"/>
          </a:endParaRPr>
        </a:p>
        <a:p>
          <a:pPr lvl="0" algn="l" defTabSz="1244600">
            <a:lnSpc>
              <a:spcPct val="90000"/>
            </a:lnSpc>
            <a:spcBef>
              <a:spcPct val="0"/>
            </a:spcBef>
            <a:spcAft>
              <a:spcPct val="35000"/>
            </a:spcAft>
          </a:pPr>
          <a:r>
            <a:rPr lang="en-GB" sz="2400" b="0" kern="1200" dirty="0">
              <a:solidFill>
                <a:schemeClr val="tx1"/>
              </a:solidFill>
            </a:rPr>
            <a:t>Who haven’t decided on a career will benefit from being introduced to a sector they might </a:t>
          </a:r>
          <a:r>
            <a:rPr lang="en-GB" sz="2400" b="0" kern="1200" dirty="0">
              <a:solidFill>
                <a:schemeClr val="tx1"/>
              </a:solidFill>
              <a:latin typeface="+mn-lt"/>
            </a:rPr>
            <a:t>know</a:t>
          </a:r>
          <a:r>
            <a:rPr lang="en-GB" sz="2400" b="0" kern="1200" dirty="0">
              <a:solidFill>
                <a:schemeClr val="tx1"/>
              </a:solidFill>
            </a:rPr>
            <a:t> nothing to little about. They might not be aware of all the job roles in construction; many of those job roles might perfectly suit their interests and career ambitions. </a:t>
          </a:r>
        </a:p>
      </dsp:txBody>
      <dsp:txXfrm>
        <a:off x="5316392" y="0"/>
        <a:ext cx="5316392" cy="2648286"/>
      </dsp:txXfrm>
    </dsp:sp>
    <dsp:sp modelId="{3FED5CA9-ECBB-43A8-841F-83E421F1625B}">
      <dsp:nvSpPr>
        <dsp:cNvPr id="0" name=""/>
        <dsp:cNvSpPr/>
      </dsp:nvSpPr>
      <dsp:spPr>
        <a:xfrm rot="10800000">
          <a:off x="0" y="3531048"/>
          <a:ext cx="5316392" cy="3531048"/>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lvl="0" algn="l" defTabSz="1244600">
            <a:lnSpc>
              <a:spcPct val="90000"/>
            </a:lnSpc>
            <a:spcBef>
              <a:spcPct val="0"/>
            </a:spcBef>
            <a:spcAft>
              <a:spcPct val="35000"/>
            </a:spcAft>
          </a:pPr>
          <a:r>
            <a:rPr lang="en-US" sz="2800" b="1" kern="1200" dirty="0">
              <a:solidFill>
                <a:schemeClr val="tx1"/>
              </a:solidFill>
              <a:latin typeface="Calibri" panose="020F0502020204030204" pitchFamily="34" charset="0"/>
            </a:rPr>
            <a:t>Hard to Reach Young People &amp; Underrepresented Groups:</a:t>
          </a:r>
          <a:endParaRPr lang="en-US" sz="2800" b="0" kern="1200" dirty="0">
            <a:solidFill>
              <a:schemeClr val="tx1"/>
            </a:solidFill>
            <a:latin typeface="Calibri" panose="020F0502020204030204" pitchFamily="34" charset="0"/>
          </a:endParaRPr>
        </a:p>
        <a:p>
          <a:pPr lvl="0" algn="l" defTabSz="1244600">
            <a:lnSpc>
              <a:spcPct val="90000"/>
            </a:lnSpc>
            <a:spcBef>
              <a:spcPct val="0"/>
            </a:spcBef>
            <a:spcAft>
              <a:spcPct val="35000"/>
            </a:spcAft>
          </a:pPr>
          <a:r>
            <a:rPr lang="en-GB" sz="2400" b="0" kern="1200" dirty="0">
              <a:solidFill>
                <a:schemeClr val="tx1"/>
              </a:solidFill>
            </a:rPr>
            <a:t>Will be able to easily access Work Taster opportunities. The Construction Work Tasters project is being delivered in partnership with local authorities, public sector bodies and third sector partners.</a:t>
          </a:r>
          <a:endParaRPr lang="en-GB" sz="2400" kern="1200" dirty="0">
            <a:solidFill>
              <a:schemeClr val="tx1"/>
            </a:solidFill>
          </a:endParaRPr>
        </a:p>
      </dsp:txBody>
      <dsp:txXfrm rot="10800000">
        <a:off x="0" y="4413810"/>
        <a:ext cx="5316392" cy="2648286"/>
      </dsp:txXfrm>
    </dsp:sp>
    <dsp:sp modelId="{5B2A5B4C-48FE-4CE4-9356-E3D616F079E5}">
      <dsp:nvSpPr>
        <dsp:cNvPr id="0" name=""/>
        <dsp:cNvSpPr/>
      </dsp:nvSpPr>
      <dsp:spPr>
        <a:xfrm rot="5400000">
          <a:off x="6209064" y="2638376"/>
          <a:ext cx="3531048" cy="5316392"/>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b" anchorCtr="0">
          <a:noAutofit/>
        </a:bodyPr>
        <a:lstStyle/>
        <a:p>
          <a:pPr lvl="0" algn="l" defTabSz="1244600">
            <a:lnSpc>
              <a:spcPct val="90000"/>
            </a:lnSpc>
            <a:spcBef>
              <a:spcPct val="0"/>
            </a:spcBef>
            <a:spcAft>
              <a:spcPct val="35000"/>
            </a:spcAft>
          </a:pPr>
          <a:r>
            <a:rPr lang="en-US" sz="2800" b="1" kern="1200" dirty="0">
              <a:solidFill>
                <a:schemeClr val="tx1"/>
              </a:solidFill>
              <a:latin typeface="Calibri" panose="020F0502020204030204" pitchFamily="34" charset="0"/>
            </a:rPr>
            <a:t>Career Changers:</a:t>
          </a:r>
          <a:endParaRPr lang="en-US" sz="2800" b="0" kern="1200" dirty="0">
            <a:solidFill>
              <a:schemeClr val="tx1"/>
            </a:solidFill>
            <a:latin typeface="Calibri" panose="020F0502020204030204" pitchFamily="34" charset="0"/>
          </a:endParaRPr>
        </a:p>
        <a:p>
          <a:pPr lvl="0" algn="l" defTabSz="1244600">
            <a:lnSpc>
              <a:spcPct val="90000"/>
            </a:lnSpc>
            <a:spcBef>
              <a:spcPct val="0"/>
            </a:spcBef>
            <a:spcAft>
              <a:spcPct val="35000"/>
            </a:spcAft>
          </a:pPr>
          <a:r>
            <a:rPr lang="en-GB" sz="2400" b="0" kern="1200" dirty="0">
              <a:solidFill>
                <a:schemeClr val="tx1"/>
              </a:solidFill>
            </a:rPr>
            <a:t>Will be able to access opportunities to discover construction sector roles. Many people enter the sector through connections with friends and family who already work in construction. Work Tasters can open the door to people who don’t have connections.</a:t>
          </a:r>
          <a:endParaRPr lang="en-GB" sz="2400" kern="1200" dirty="0">
            <a:solidFill>
              <a:schemeClr val="tx1"/>
            </a:solidFill>
          </a:endParaRPr>
        </a:p>
      </dsp:txBody>
      <dsp:txXfrm rot="-5400000">
        <a:off x="5316392" y="4413810"/>
        <a:ext cx="5316392" cy="2648286"/>
      </dsp:txXfrm>
    </dsp:sp>
    <dsp:sp modelId="{6E0B24EA-EC04-42B7-A50C-3B6764EAACDD}">
      <dsp:nvSpPr>
        <dsp:cNvPr id="0" name=""/>
        <dsp:cNvSpPr/>
      </dsp:nvSpPr>
      <dsp:spPr>
        <a:xfrm>
          <a:off x="5105400" y="3313562"/>
          <a:ext cx="421983" cy="43497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GB" sz="2400" b="0" kern="1200" dirty="0">
            <a:solidFill>
              <a:schemeClr val="tx1"/>
            </a:solidFill>
          </a:endParaRPr>
        </a:p>
      </dsp:txBody>
      <dsp:txXfrm>
        <a:off x="5167198" y="3377262"/>
        <a:ext cx="298387" cy="307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D446D-3F32-4FF7-A3E5-587DFCC51D1E}">
      <dsp:nvSpPr>
        <dsp:cNvPr id="0" name=""/>
        <dsp:cNvSpPr/>
      </dsp:nvSpPr>
      <dsp:spPr>
        <a:xfrm>
          <a:off x="4218258" y="125671"/>
          <a:ext cx="1976774" cy="1976774"/>
        </a:xfrm>
        <a:prstGeom prst="roundRect">
          <a:avLst/>
        </a:prstGeom>
        <a:solidFill>
          <a:schemeClr val="accent5"/>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Delivery of Work Tasters</a:t>
          </a:r>
          <a:endParaRPr lang="en-GB" sz="2400" kern="1200" dirty="0"/>
        </a:p>
      </dsp:txBody>
      <dsp:txXfrm>
        <a:off x="4314756" y="222169"/>
        <a:ext cx="1783778" cy="1783778"/>
      </dsp:txXfrm>
    </dsp:sp>
    <dsp:sp modelId="{AC0FEAC2-8D56-4E2E-9167-0261BCCDFBFA}">
      <dsp:nvSpPr>
        <dsp:cNvPr id="0" name=""/>
        <dsp:cNvSpPr/>
      </dsp:nvSpPr>
      <dsp:spPr>
        <a:xfrm>
          <a:off x="732845" y="529"/>
          <a:ext cx="5587328" cy="5587328"/>
        </a:xfrm>
        <a:prstGeom prst="circularArrow">
          <a:avLst>
            <a:gd name="adj1" fmla="val 6899"/>
            <a:gd name="adj2" fmla="val 465111"/>
            <a:gd name="adj3" fmla="val 550431"/>
            <a:gd name="adj4" fmla="val 20584458"/>
            <a:gd name="adj5" fmla="val 804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680218-F447-46F8-9F17-4B11BD6B361F}">
      <dsp:nvSpPr>
        <dsp:cNvPr id="0" name=""/>
        <dsp:cNvSpPr/>
      </dsp:nvSpPr>
      <dsp:spPr>
        <a:xfrm>
          <a:off x="4218258" y="3485942"/>
          <a:ext cx="1976774" cy="1976774"/>
        </a:xfrm>
        <a:prstGeom prst="roundRect">
          <a:avLst/>
        </a:prstGeom>
        <a:solidFill>
          <a:schemeClr val="accent2"/>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Participant &amp; Employer Feedback</a:t>
          </a:r>
          <a:endParaRPr lang="en-GB" sz="2400" kern="1200" dirty="0"/>
        </a:p>
      </dsp:txBody>
      <dsp:txXfrm>
        <a:off x="4314756" y="3582440"/>
        <a:ext cx="1783778" cy="1783778"/>
      </dsp:txXfrm>
    </dsp:sp>
    <dsp:sp modelId="{DCB45440-EB5C-4475-AE37-BB122B46D70B}">
      <dsp:nvSpPr>
        <dsp:cNvPr id="0" name=""/>
        <dsp:cNvSpPr/>
      </dsp:nvSpPr>
      <dsp:spPr>
        <a:xfrm>
          <a:off x="732845" y="529"/>
          <a:ext cx="5587328" cy="5587328"/>
        </a:xfrm>
        <a:prstGeom prst="circularArrow">
          <a:avLst>
            <a:gd name="adj1" fmla="val 6899"/>
            <a:gd name="adj2" fmla="val 465111"/>
            <a:gd name="adj3" fmla="val 5950431"/>
            <a:gd name="adj4" fmla="val 4384458"/>
            <a:gd name="adj5" fmla="val 804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5E44E-3324-427D-B531-55C5D1A71CF4}">
      <dsp:nvSpPr>
        <dsp:cNvPr id="0" name=""/>
        <dsp:cNvSpPr/>
      </dsp:nvSpPr>
      <dsp:spPr>
        <a:xfrm>
          <a:off x="857987" y="3485942"/>
          <a:ext cx="1976774" cy="1976774"/>
        </a:xfrm>
        <a:prstGeom prst="roundRect">
          <a:avLst/>
        </a:prstGeom>
        <a:solidFill>
          <a:schemeClr val="accent3"/>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Learnings Shared with Employers</a:t>
          </a:r>
          <a:endParaRPr lang="en-GB" sz="2400" kern="1200" dirty="0"/>
        </a:p>
      </dsp:txBody>
      <dsp:txXfrm>
        <a:off x="954485" y="3582440"/>
        <a:ext cx="1783778" cy="1783778"/>
      </dsp:txXfrm>
    </dsp:sp>
    <dsp:sp modelId="{89C75A8B-EAB5-4788-BC55-4AD67346C694}">
      <dsp:nvSpPr>
        <dsp:cNvPr id="0" name=""/>
        <dsp:cNvSpPr/>
      </dsp:nvSpPr>
      <dsp:spPr>
        <a:xfrm>
          <a:off x="732845" y="529"/>
          <a:ext cx="5587328" cy="5587328"/>
        </a:xfrm>
        <a:prstGeom prst="circularArrow">
          <a:avLst>
            <a:gd name="adj1" fmla="val 6899"/>
            <a:gd name="adj2" fmla="val 465111"/>
            <a:gd name="adj3" fmla="val 11350431"/>
            <a:gd name="adj4" fmla="val 9784458"/>
            <a:gd name="adj5" fmla="val 804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FDD3E-99BF-4181-8A43-D086837CFBB8}">
      <dsp:nvSpPr>
        <dsp:cNvPr id="0" name=""/>
        <dsp:cNvSpPr/>
      </dsp:nvSpPr>
      <dsp:spPr>
        <a:xfrm>
          <a:off x="857987" y="125671"/>
          <a:ext cx="1976774" cy="1976774"/>
        </a:xfrm>
        <a:prstGeom prst="round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Work Taster Model Improved</a:t>
          </a:r>
          <a:endParaRPr lang="en-GB" sz="2400" kern="1200" dirty="0"/>
        </a:p>
      </dsp:txBody>
      <dsp:txXfrm>
        <a:off x="954485" y="222169"/>
        <a:ext cx="1783778" cy="1783778"/>
      </dsp:txXfrm>
    </dsp:sp>
    <dsp:sp modelId="{DB73DAF1-2548-4F4C-AB68-C1A6B2507CA6}">
      <dsp:nvSpPr>
        <dsp:cNvPr id="0" name=""/>
        <dsp:cNvSpPr/>
      </dsp:nvSpPr>
      <dsp:spPr>
        <a:xfrm>
          <a:off x="732845" y="529"/>
          <a:ext cx="5587328" cy="5587328"/>
        </a:xfrm>
        <a:prstGeom prst="circularArrow">
          <a:avLst>
            <a:gd name="adj1" fmla="val 6899"/>
            <a:gd name="adj2" fmla="val 465111"/>
            <a:gd name="adj3" fmla="val 16750431"/>
            <a:gd name="adj4" fmla="val 15184458"/>
            <a:gd name="adj5" fmla="val 804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BFCDA-23E3-4EA5-AAF2-551F07A946CF}">
      <dsp:nvSpPr>
        <dsp:cNvPr id="0" name=""/>
        <dsp:cNvSpPr/>
      </dsp:nvSpPr>
      <dsp:spPr>
        <a:xfrm>
          <a:off x="0" y="0"/>
          <a:ext cx="6817787" cy="11080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Choose locations &amp; dates</a:t>
          </a:r>
          <a:endParaRPr lang="en-GB" sz="3200" kern="1200" dirty="0">
            <a:solidFill>
              <a:sysClr val="windowText" lastClr="000000"/>
            </a:solidFill>
          </a:endParaRPr>
        </a:p>
      </dsp:txBody>
      <dsp:txXfrm>
        <a:off x="32454" y="32454"/>
        <a:ext cx="5528471" cy="1043153"/>
      </dsp:txXfrm>
    </dsp:sp>
    <dsp:sp modelId="{02E75E59-9437-4C4D-98A0-6DA99DF5897F}">
      <dsp:nvSpPr>
        <dsp:cNvPr id="0" name=""/>
        <dsp:cNvSpPr/>
      </dsp:nvSpPr>
      <dsp:spPr>
        <a:xfrm>
          <a:off x="570989" y="1309526"/>
          <a:ext cx="6817787" cy="110806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Decide on how many young for each session</a:t>
          </a:r>
          <a:endParaRPr lang="en-GB" sz="3200" kern="1200" dirty="0">
            <a:solidFill>
              <a:sysClr val="windowText" lastClr="000000"/>
            </a:solidFill>
          </a:endParaRPr>
        </a:p>
      </dsp:txBody>
      <dsp:txXfrm>
        <a:off x="603443" y="1341980"/>
        <a:ext cx="5461649" cy="1043153"/>
      </dsp:txXfrm>
    </dsp:sp>
    <dsp:sp modelId="{8AE7C9C4-AEA2-4376-A5B0-7403669F20C9}">
      <dsp:nvSpPr>
        <dsp:cNvPr id="0" name=""/>
        <dsp:cNvSpPr/>
      </dsp:nvSpPr>
      <dsp:spPr>
        <a:xfrm>
          <a:off x="1133457" y="2619053"/>
          <a:ext cx="6817787" cy="110806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Create an itinerary </a:t>
          </a:r>
          <a:br>
            <a:rPr lang="en-US" sz="3200" kern="1200" dirty="0">
              <a:solidFill>
                <a:sysClr val="windowText" lastClr="000000"/>
              </a:solidFill>
            </a:rPr>
          </a:br>
          <a:r>
            <a:rPr lang="en-US" sz="3200" kern="1200" dirty="0">
              <a:solidFill>
                <a:sysClr val="windowText" lastClr="000000"/>
              </a:solidFill>
            </a:rPr>
            <a:t>(examples on next slide)</a:t>
          </a:r>
          <a:endParaRPr lang="en-GB" sz="3200" kern="1200" dirty="0">
            <a:solidFill>
              <a:sysClr val="windowText" lastClr="000000"/>
            </a:solidFill>
          </a:endParaRPr>
        </a:p>
      </dsp:txBody>
      <dsp:txXfrm>
        <a:off x="1165911" y="2651507"/>
        <a:ext cx="5470172" cy="1043153"/>
      </dsp:txXfrm>
    </dsp:sp>
    <dsp:sp modelId="{82516164-FCC3-4FED-A1B0-C4FE4D3A2E93}">
      <dsp:nvSpPr>
        <dsp:cNvPr id="0" name=""/>
        <dsp:cNvSpPr/>
      </dsp:nvSpPr>
      <dsp:spPr>
        <a:xfrm>
          <a:off x="1704446" y="3928579"/>
          <a:ext cx="6817787" cy="110806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ysClr val="windowText" lastClr="000000"/>
              </a:solidFill>
            </a:rPr>
            <a:t>Contact DYW who can identify young people for your sessions</a:t>
          </a:r>
          <a:endParaRPr lang="en-GB" sz="3200" kern="1200" dirty="0">
            <a:solidFill>
              <a:sysClr val="windowText" lastClr="000000"/>
            </a:solidFill>
          </a:endParaRPr>
        </a:p>
      </dsp:txBody>
      <dsp:txXfrm>
        <a:off x="1736900" y="3961033"/>
        <a:ext cx="5461649" cy="1043153"/>
      </dsp:txXfrm>
    </dsp:sp>
    <dsp:sp modelId="{13AA0573-CA1E-4D9A-9A17-2C9F591BE6E0}">
      <dsp:nvSpPr>
        <dsp:cNvPr id="0" name=""/>
        <dsp:cNvSpPr/>
      </dsp:nvSpPr>
      <dsp:spPr>
        <a:xfrm>
          <a:off x="6097547" y="848674"/>
          <a:ext cx="720239" cy="72023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6259601" y="848674"/>
        <a:ext cx="396131" cy="541980"/>
      </dsp:txXfrm>
    </dsp:sp>
    <dsp:sp modelId="{12FC351E-392A-45EE-BC71-900138EB8378}">
      <dsp:nvSpPr>
        <dsp:cNvPr id="0" name=""/>
        <dsp:cNvSpPr/>
      </dsp:nvSpPr>
      <dsp:spPr>
        <a:xfrm>
          <a:off x="6668537" y="2158200"/>
          <a:ext cx="720239" cy="720239"/>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6830591" y="2158200"/>
        <a:ext cx="396131" cy="541980"/>
      </dsp:txXfrm>
    </dsp:sp>
    <dsp:sp modelId="{1F292FC6-E509-49C1-9834-153451B92AD5}">
      <dsp:nvSpPr>
        <dsp:cNvPr id="0" name=""/>
        <dsp:cNvSpPr/>
      </dsp:nvSpPr>
      <dsp:spPr>
        <a:xfrm>
          <a:off x="7231004" y="3467727"/>
          <a:ext cx="720239" cy="720239"/>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dsp:txBody>
      <dsp:txXfrm>
        <a:off x="7393058" y="3467727"/>
        <a:ext cx="396131" cy="54198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23D7E878-3CA6-4CBE-8BB7-73FAAF75609C}" type="datetimeFigureOut">
              <a:rPr lang="en-GB" smtClean="0"/>
              <a:t>23/11/2022</a:t>
            </a:fld>
            <a:endParaRPr lang="en-GB"/>
          </a:p>
        </p:txBody>
      </p:sp>
      <p:sp>
        <p:nvSpPr>
          <p:cNvPr id="4" name="Footer Placeholder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C5E18975-0A6D-4DC0-9B04-12F256D70B41}" type="slidenum">
              <a:rPr lang="en-GB" smtClean="0"/>
              <a:t>‹#›</a:t>
            </a:fld>
            <a:endParaRPr lang="en-GB"/>
          </a:p>
        </p:txBody>
      </p:sp>
    </p:spTree>
    <p:extLst>
      <p:ext uri="{BB962C8B-B14F-4D97-AF65-F5344CB8AC3E}">
        <p14:creationId xmlns:p14="http://schemas.microsoft.com/office/powerpoint/2010/main" val="3933048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atin typeface="Calibri" panose="020F0502020204030204" pitchFamily="34" charset="0"/>
              </a:defRPr>
            </a:lvl1pPr>
          </a:lstStyle>
          <a:p>
            <a:fld id="{6E546C2D-CC62-4A4C-B051-60EED2767837}" type="datetimeFigureOut">
              <a:rPr lang="en-GB" smtClean="0"/>
              <a:pPr/>
              <a:t>23/11/2022</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2E012F1F-1AB5-46A0-9AF1-FF640385B77A}" type="slidenum">
              <a:rPr lang="en-GB" smtClean="0"/>
              <a:pPr/>
              <a:t>‹#›</a:t>
            </a:fld>
            <a:endParaRPr lang="en-GB" dirty="0"/>
          </a:p>
        </p:txBody>
      </p:sp>
    </p:spTree>
    <p:extLst>
      <p:ext uri="{BB962C8B-B14F-4D97-AF65-F5344CB8AC3E}">
        <p14:creationId xmlns:p14="http://schemas.microsoft.com/office/powerpoint/2010/main" val="251054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1D8BD707-D9CF-40AE-B4C6-C98DA3205C09}" type="datetimeFigureOut">
              <a:rPr lang="en-US" smtClean="0"/>
              <a:pPr/>
              <a:t>11/23/2022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svgsilh.com/ko/03a9f4/image/23505.html"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svgsilh.com/ko/03a9f4/image/23505.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7.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pic>
        <p:nvPicPr>
          <p:cNvPr id="3" name="Picture 3"/>
          <p:cNvPicPr>
            <a:picLocks noChangeAspect="1"/>
          </p:cNvPicPr>
          <p:nvPr/>
        </p:nvPicPr>
        <p:blipFill>
          <a:blip r:embed="rId2"/>
          <a:srcRect/>
          <a:stretch>
            <a:fillRect/>
          </a:stretch>
        </p:blipFill>
        <p:spPr>
          <a:xfrm>
            <a:off x="1008808" y="123825"/>
            <a:ext cx="3916050" cy="3361276"/>
          </a:xfrm>
          <a:prstGeom prst="rect">
            <a:avLst/>
          </a:prstGeom>
        </p:spPr>
      </p:pic>
      <p:sp>
        <p:nvSpPr>
          <p:cNvPr id="4" name="TextBox 4"/>
          <p:cNvSpPr txBox="1"/>
          <p:nvPr/>
        </p:nvSpPr>
        <p:spPr>
          <a:xfrm>
            <a:off x="1028700" y="3132144"/>
            <a:ext cx="16649700" cy="5347618"/>
          </a:xfrm>
          <a:prstGeom prst="rect">
            <a:avLst/>
          </a:prstGeom>
        </p:spPr>
        <p:txBody>
          <a:bodyPr wrap="square" lIns="0" tIns="0" rIns="0" bIns="0" rtlCol="0" anchor="t">
            <a:spAutoFit/>
          </a:bodyPr>
          <a:lstStyle/>
          <a:p>
            <a:pPr algn="just">
              <a:lnSpc>
                <a:spcPts val="13873"/>
              </a:lnSpc>
            </a:pPr>
            <a:r>
              <a:rPr lang="en-US" sz="12499" spc="162" dirty="0">
                <a:solidFill>
                  <a:srgbClr val="142B54"/>
                </a:solidFill>
                <a:latin typeface="Montserrat Extra-Bold"/>
              </a:rPr>
              <a:t>Construction</a:t>
            </a:r>
          </a:p>
          <a:p>
            <a:pPr algn="just">
              <a:lnSpc>
                <a:spcPts val="13873"/>
              </a:lnSpc>
            </a:pPr>
            <a:r>
              <a:rPr lang="en-US" sz="12499" spc="162" dirty="0">
                <a:solidFill>
                  <a:srgbClr val="142B54"/>
                </a:solidFill>
                <a:latin typeface="Montserrat Extra-Bold"/>
              </a:rPr>
              <a:t>Work</a:t>
            </a:r>
          </a:p>
          <a:p>
            <a:pPr algn="just">
              <a:lnSpc>
                <a:spcPts val="13873"/>
              </a:lnSpc>
            </a:pPr>
            <a:r>
              <a:rPr lang="en-US" sz="12499" spc="162" dirty="0">
                <a:solidFill>
                  <a:srgbClr val="142B54"/>
                </a:solidFill>
                <a:latin typeface="Montserrat Extra-Bold"/>
              </a:rPr>
              <a:t>Tasters </a:t>
            </a:r>
            <a:r>
              <a:rPr lang="en-US" sz="6600" spc="162" dirty="0">
                <a:solidFill>
                  <a:srgbClr val="142B54"/>
                </a:solidFill>
                <a:latin typeface="Montserrat Extra-Bold"/>
              </a:rPr>
              <a:t>– Employer Pack</a:t>
            </a:r>
            <a:endParaRPr lang="en-US" sz="12499" spc="162" dirty="0">
              <a:solidFill>
                <a:srgbClr val="142B54"/>
              </a:solidFill>
              <a:latin typeface="Montserrat Extra-Bold"/>
            </a:endParaRPr>
          </a:p>
        </p:txBody>
      </p:sp>
      <p:sp>
        <p:nvSpPr>
          <p:cNvPr id="5" name="TextBox 5"/>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pic>
        <p:nvPicPr>
          <p:cNvPr id="6" name="Picture 6"/>
          <p:cNvPicPr>
            <a:picLocks noChangeAspect="1"/>
          </p:cNvPicPr>
          <p:nvPr/>
        </p:nvPicPr>
        <p:blipFill>
          <a:blip r:embed="rId3"/>
          <a:srcRect l="3948" t="9676" r="603" b="12088"/>
          <a:stretch>
            <a:fillRect/>
          </a:stretch>
        </p:blipFill>
        <p:spPr>
          <a:xfrm>
            <a:off x="5439922" y="1009650"/>
            <a:ext cx="5363613" cy="1407304"/>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0FE8B0DE-99C2-2ECC-C12F-1A6E7A2C1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1400" y="1209073"/>
            <a:ext cx="2667000" cy="10084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chemeClr val="bg1"/>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chemeClr val="bg1"/>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chemeClr val="bg1"/>
            </a:solidFill>
            <a:prstDash val="solid"/>
            <a:headEnd type="none" w="sm" len="sm"/>
            <a:tailEnd type="none" w="sm" len="sm"/>
          </a:ln>
        </p:spPr>
      </p:sp>
      <p:pic>
        <p:nvPicPr>
          <p:cNvPr id="10" name="Graphic 9">
            <a:extLst>
              <a:ext uri="{FF2B5EF4-FFF2-40B4-BE49-F238E27FC236}">
                <a16:creationId xmlns:a16="http://schemas.microsoft.com/office/drawing/2014/main" id="{CD2CA997-774B-1945-4E2C-D755BE43EC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 uri="{837473B0-CC2E-450A-ABE3-18F120FF3D39}">
                <a1611:picAttrSrcUrl xmlns:a1611="http://schemas.microsoft.com/office/drawing/2016/11/main" xmlns="" r:id="rId4"/>
              </a:ext>
            </a:extLst>
          </a:blip>
          <a:stretch>
            <a:fillRect/>
          </a:stretch>
        </p:blipFill>
        <p:spPr>
          <a:xfrm>
            <a:off x="12039600" y="443278"/>
            <a:ext cx="6045065" cy="8248542"/>
          </a:xfrm>
          <a:prstGeom prst="rect">
            <a:avLst/>
          </a:prstGeom>
        </p:spPr>
      </p:pic>
      <p:sp>
        <p:nvSpPr>
          <p:cNvPr id="4" name="Rounded Rectangle 6">
            <a:extLst>
              <a:ext uri="{FF2B5EF4-FFF2-40B4-BE49-F238E27FC236}">
                <a16:creationId xmlns:a16="http://schemas.microsoft.com/office/drawing/2014/main" id="{F150B56C-2964-4C7E-E97F-91F765906235}"/>
              </a:ext>
            </a:extLst>
          </p:cNvPr>
          <p:cNvSpPr/>
          <p:nvPr/>
        </p:nvSpPr>
        <p:spPr>
          <a:xfrm>
            <a:off x="1098798" y="3781728"/>
            <a:ext cx="9416802" cy="5078360"/>
          </a:xfrm>
          <a:prstGeom prst="roundRect">
            <a:avLst>
              <a:gd name="adj" fmla="val 8013"/>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alibri" panose="020F0502020204030204" pitchFamily="34" charset="0"/>
              </a:rPr>
              <a:t>This is a Scotland-wide project.</a:t>
            </a: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The Work Taster model will be used to support more employers </a:t>
            </a:r>
            <a:r>
              <a:rPr lang="en-US" sz="2400" dirty="0" smtClean="0">
                <a:solidFill>
                  <a:schemeClr val="tx1"/>
                </a:solidFill>
                <a:latin typeface="Calibri" panose="020F0502020204030204" pitchFamily="34" charset="0"/>
              </a:rPr>
              <a:t>to</a:t>
            </a:r>
            <a:r>
              <a:rPr lang="en-US" sz="2400" dirty="0" smtClean="0">
                <a:solidFill>
                  <a:schemeClr val="tx1"/>
                </a:solidFill>
                <a:latin typeface="Calibri" panose="020F0502020204030204" pitchFamily="34" charset="0"/>
              </a:rPr>
              <a:t> engage </a:t>
            </a:r>
            <a:r>
              <a:rPr lang="en-US" sz="2400" dirty="0">
                <a:solidFill>
                  <a:schemeClr val="tx1"/>
                </a:solidFill>
                <a:latin typeface="Calibri" panose="020F0502020204030204" pitchFamily="34" charset="0"/>
              </a:rPr>
              <a:t>with young people.</a:t>
            </a: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Work Tasters are already running, and we want to work with more employers to run sessions from now until March. </a:t>
            </a:r>
          </a:p>
          <a:p>
            <a:endParaRPr lang="en-US" sz="2400" dirty="0">
              <a:solidFill>
                <a:schemeClr val="tx1"/>
              </a:solidFill>
              <a:latin typeface="Calibri" panose="020F0502020204030204" pitchFamily="34" charset="0"/>
            </a:endParaRPr>
          </a:p>
          <a:p>
            <a:r>
              <a:rPr lang="en-GB" sz="2400" dirty="0">
                <a:solidFill>
                  <a:schemeClr val="tx1"/>
                </a:solidFill>
                <a:latin typeface="Calibri" panose="020F0502020204030204" pitchFamily="34" charset="0"/>
              </a:rPr>
              <a:t>Together, we will use the learnings from those initial sessions to develop the Work Taster model, which will be launched in Spring 2023.</a:t>
            </a:r>
          </a:p>
          <a:p>
            <a:endParaRPr lang="en-GB" sz="2400" dirty="0">
              <a:solidFill>
                <a:schemeClr val="tx1"/>
              </a:solidFill>
              <a:latin typeface="Calibri" panose="020F0502020204030204" pitchFamily="34" charset="0"/>
            </a:endParaRPr>
          </a:p>
        </p:txBody>
      </p:sp>
      <p:grpSp>
        <p:nvGrpSpPr>
          <p:cNvPr id="14" name="Group 13">
            <a:extLst>
              <a:ext uri="{FF2B5EF4-FFF2-40B4-BE49-F238E27FC236}">
                <a16:creationId xmlns:a16="http://schemas.microsoft.com/office/drawing/2014/main" id="{45C5AF63-C171-543F-AFD2-15373D934DAC}"/>
              </a:ext>
            </a:extLst>
          </p:cNvPr>
          <p:cNvGrpSpPr/>
          <p:nvPr/>
        </p:nvGrpSpPr>
        <p:grpSpPr>
          <a:xfrm>
            <a:off x="1094997" y="2552700"/>
            <a:ext cx="1357735" cy="1333087"/>
            <a:chOff x="1094209" y="4343373"/>
            <a:chExt cx="1357735" cy="1333087"/>
          </a:xfrm>
        </p:grpSpPr>
        <p:sp>
          <p:nvSpPr>
            <p:cNvPr id="20" name="Block Arc 19">
              <a:extLst>
                <a:ext uri="{FF2B5EF4-FFF2-40B4-BE49-F238E27FC236}">
                  <a16:creationId xmlns:a16="http://schemas.microsoft.com/office/drawing/2014/main" id="{58A1C154-25D2-8F87-6A95-36E5C9AFC669}"/>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Block Arc 20">
              <a:extLst>
                <a:ext uri="{FF2B5EF4-FFF2-40B4-BE49-F238E27FC236}">
                  <a16:creationId xmlns:a16="http://schemas.microsoft.com/office/drawing/2014/main" id="{2DA166CC-3B74-6879-C921-0E527991EC61}"/>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Block Arc 21">
              <a:extLst>
                <a:ext uri="{FF2B5EF4-FFF2-40B4-BE49-F238E27FC236}">
                  <a16:creationId xmlns:a16="http://schemas.microsoft.com/office/drawing/2014/main" id="{50C5D768-D4C5-D49C-C524-CADC4F3230F5}"/>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FB88DC2C-9415-A345-2D27-2B6103D31A52}"/>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6AA22B1F-816D-6185-BBF8-89ECE182F546}"/>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25" name="Freeform: Shape 24">
              <a:extLst>
                <a:ext uri="{FF2B5EF4-FFF2-40B4-BE49-F238E27FC236}">
                  <a16:creationId xmlns:a16="http://schemas.microsoft.com/office/drawing/2014/main" id="{B9AA2FE6-BF0E-8771-BEC8-BEC8F89EF1F6}"/>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6" name="Freeform: Shape 25">
              <a:extLst>
                <a:ext uri="{FF2B5EF4-FFF2-40B4-BE49-F238E27FC236}">
                  <a16:creationId xmlns:a16="http://schemas.microsoft.com/office/drawing/2014/main" id="{52DDF597-0EAD-F76E-7E17-E1E8D08AD0E9}"/>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7" name="Freeform: Shape 26">
              <a:extLst>
                <a:ext uri="{FF2B5EF4-FFF2-40B4-BE49-F238E27FC236}">
                  <a16:creationId xmlns:a16="http://schemas.microsoft.com/office/drawing/2014/main" id="{B8007FB4-CF44-4B2C-93E1-83227F6CD13E}"/>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8" name="Freeform: Shape 27">
              <a:extLst>
                <a:ext uri="{FF2B5EF4-FFF2-40B4-BE49-F238E27FC236}">
                  <a16:creationId xmlns:a16="http://schemas.microsoft.com/office/drawing/2014/main" id="{90CB1F2D-0EA5-729D-C15D-6991885512DD}"/>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Tree>
    <p:extLst>
      <p:ext uri="{BB962C8B-B14F-4D97-AF65-F5344CB8AC3E}">
        <p14:creationId xmlns:p14="http://schemas.microsoft.com/office/powerpoint/2010/main" val="40237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6">
            <a:extLst>
              <a:ext uri="{FF2B5EF4-FFF2-40B4-BE49-F238E27FC236}">
                <a16:creationId xmlns:a16="http://schemas.microsoft.com/office/drawing/2014/main" id="{D897829D-2296-F7F9-3D3C-1E01BC385494}"/>
              </a:ext>
            </a:extLst>
          </p:cNvPr>
          <p:cNvSpPr/>
          <p:nvPr/>
        </p:nvSpPr>
        <p:spPr>
          <a:xfrm>
            <a:off x="2362199" y="7892795"/>
            <a:ext cx="14819268" cy="1263556"/>
          </a:xfrm>
          <a:prstGeom prst="roundRect">
            <a:avLst>
              <a:gd name="adj" fmla="val 13645"/>
            </a:avLst>
          </a:prstGeom>
          <a:solidFill>
            <a:schemeClr val="accent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rPr>
              <a:t>To support the project at this stage, contact DYW at </a:t>
            </a:r>
            <a:r>
              <a:rPr lang="en-US" sz="3200" dirty="0" smtClean="0">
                <a:solidFill>
                  <a:schemeClr val="bg1"/>
                </a:solidFill>
                <a:latin typeface="Calibri" panose="020F0502020204030204" pitchFamily="34" charset="0"/>
              </a:rPr>
              <a:t>conor.moran@edinburghchamber.co.uk</a:t>
            </a:r>
            <a:endParaRPr lang="en-US" sz="3200" dirty="0">
              <a:solidFill>
                <a:schemeClr val="bg1"/>
              </a:solidFill>
              <a:latin typeface="Calibri" panose="020F0502020204030204" pitchFamily="34" charset="0"/>
            </a:endParaRPr>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NEXT STEPS</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rgbClr val="142B54"/>
            </a:solidFill>
            <a:prstDash val="solid"/>
            <a:headEnd type="none" w="sm" len="sm"/>
            <a:tailEnd type="none" w="sm" len="sm"/>
          </a:ln>
        </p:spPr>
      </p:sp>
      <p:grpSp>
        <p:nvGrpSpPr>
          <p:cNvPr id="7" name="Group 6">
            <a:extLst>
              <a:ext uri="{FF2B5EF4-FFF2-40B4-BE49-F238E27FC236}">
                <a16:creationId xmlns:a16="http://schemas.microsoft.com/office/drawing/2014/main" id="{B583F47B-13B2-BF13-0EBC-1184FFFF1300}"/>
              </a:ext>
            </a:extLst>
          </p:cNvPr>
          <p:cNvGrpSpPr/>
          <p:nvPr/>
        </p:nvGrpSpPr>
        <p:grpSpPr>
          <a:xfrm rot="5400000">
            <a:off x="1094209" y="7594224"/>
            <a:ext cx="1357735" cy="1333087"/>
            <a:chOff x="1094209" y="4343373"/>
            <a:chExt cx="1357735" cy="1333087"/>
          </a:xfrm>
        </p:grpSpPr>
        <p:sp>
          <p:nvSpPr>
            <p:cNvPr id="9" name="Block Arc 8">
              <a:extLst>
                <a:ext uri="{FF2B5EF4-FFF2-40B4-BE49-F238E27FC236}">
                  <a16:creationId xmlns:a16="http://schemas.microsoft.com/office/drawing/2014/main" id="{B7C44A7C-14AE-A33B-2B74-9BEFB1EDF6F7}"/>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Block Arc 9">
              <a:extLst>
                <a:ext uri="{FF2B5EF4-FFF2-40B4-BE49-F238E27FC236}">
                  <a16:creationId xmlns:a16="http://schemas.microsoft.com/office/drawing/2014/main" id="{9BD1C2CD-F294-DD81-1609-F7010B1C1B22}"/>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8060965B-E768-C7DD-B1A7-8AD21247E8F7}"/>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20182F60-E3CF-6C59-5527-44FAE9030882}"/>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C5DF7007-9330-7A68-F43C-D0CB44C34CF5}"/>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14" name="Freeform: Shape 13">
              <a:extLst>
                <a:ext uri="{FF2B5EF4-FFF2-40B4-BE49-F238E27FC236}">
                  <a16:creationId xmlns:a16="http://schemas.microsoft.com/office/drawing/2014/main" id="{0AD36CD4-A7DE-8568-E880-C58E9AC0CC4B}"/>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5" name="Freeform: Shape 14">
              <a:extLst>
                <a:ext uri="{FF2B5EF4-FFF2-40B4-BE49-F238E27FC236}">
                  <a16:creationId xmlns:a16="http://schemas.microsoft.com/office/drawing/2014/main" id="{78835E44-7BAA-CB93-5F2D-3C1DB64F5EE3}"/>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6" name="Freeform: Shape 15">
              <a:extLst>
                <a:ext uri="{FF2B5EF4-FFF2-40B4-BE49-F238E27FC236}">
                  <a16:creationId xmlns:a16="http://schemas.microsoft.com/office/drawing/2014/main" id="{DC56564A-86F9-377A-A2C5-416CC3BFA988}"/>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7" name="Freeform: Shape 16">
              <a:extLst>
                <a:ext uri="{FF2B5EF4-FFF2-40B4-BE49-F238E27FC236}">
                  <a16:creationId xmlns:a16="http://schemas.microsoft.com/office/drawing/2014/main" id="{B621B3B7-D9AD-FCBF-E1E6-5D4A19932A8F}"/>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graphicFrame>
        <p:nvGraphicFramePr>
          <p:cNvPr id="18" name="Diagram 17">
            <a:extLst>
              <a:ext uri="{FF2B5EF4-FFF2-40B4-BE49-F238E27FC236}">
                <a16:creationId xmlns:a16="http://schemas.microsoft.com/office/drawing/2014/main" id="{5F2BA00C-D46F-2EA1-60DF-F1EE2587B6DD}"/>
              </a:ext>
            </a:extLst>
          </p:cNvPr>
          <p:cNvGraphicFramePr/>
          <p:nvPr>
            <p:extLst>
              <p:ext uri="{D42A27DB-BD31-4B8C-83A1-F6EECF244321}">
                <p14:modId xmlns:p14="http://schemas.microsoft.com/office/powerpoint/2010/main" val="2028515724"/>
              </p:ext>
            </p:extLst>
          </p:nvPr>
        </p:nvGraphicFramePr>
        <p:xfrm>
          <a:off x="8241766" y="2469059"/>
          <a:ext cx="8522234" cy="5036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6">
            <a:extLst>
              <a:ext uri="{FF2B5EF4-FFF2-40B4-BE49-F238E27FC236}">
                <a16:creationId xmlns:a16="http://schemas.microsoft.com/office/drawing/2014/main" id="{FD605CCA-10E2-9901-F83E-BB080DBA223C}"/>
              </a:ext>
            </a:extLst>
          </p:cNvPr>
          <p:cNvSpPr/>
          <p:nvPr/>
        </p:nvSpPr>
        <p:spPr>
          <a:xfrm>
            <a:off x="2362199" y="2476500"/>
            <a:ext cx="4267201" cy="2209800"/>
          </a:xfrm>
          <a:prstGeom prst="roundRect">
            <a:avLst>
              <a:gd name="adj" fmla="val 11361"/>
            </a:avLst>
          </a:prstGeom>
          <a:solidFill>
            <a:schemeClr val="accent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Calibri" panose="020F0502020204030204" pitchFamily="34" charset="0"/>
              </a:rPr>
              <a:t>Steps to run a Work Taster:</a:t>
            </a:r>
          </a:p>
        </p:txBody>
      </p:sp>
      <p:grpSp>
        <p:nvGrpSpPr>
          <p:cNvPr id="20" name="Group 19">
            <a:extLst>
              <a:ext uri="{FF2B5EF4-FFF2-40B4-BE49-F238E27FC236}">
                <a16:creationId xmlns:a16="http://schemas.microsoft.com/office/drawing/2014/main" id="{D0D18948-A4B9-9BE0-F237-849040B89372}"/>
              </a:ext>
            </a:extLst>
          </p:cNvPr>
          <p:cNvGrpSpPr/>
          <p:nvPr/>
        </p:nvGrpSpPr>
        <p:grpSpPr>
          <a:xfrm rot="10800000">
            <a:off x="1094209" y="2129852"/>
            <a:ext cx="1357735" cy="1333087"/>
            <a:chOff x="1094209" y="4343373"/>
            <a:chExt cx="1357735" cy="1333087"/>
          </a:xfrm>
        </p:grpSpPr>
        <p:sp>
          <p:nvSpPr>
            <p:cNvPr id="21" name="Block Arc 20">
              <a:extLst>
                <a:ext uri="{FF2B5EF4-FFF2-40B4-BE49-F238E27FC236}">
                  <a16:creationId xmlns:a16="http://schemas.microsoft.com/office/drawing/2014/main" id="{A7EB77F9-3615-EF33-F9B3-F059FDDFC532}"/>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Block Arc 21">
              <a:extLst>
                <a:ext uri="{FF2B5EF4-FFF2-40B4-BE49-F238E27FC236}">
                  <a16:creationId xmlns:a16="http://schemas.microsoft.com/office/drawing/2014/main" id="{3CAF1365-1734-9037-6D59-CA107B947E56}"/>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A025F9A3-8F9B-D2C5-09FF-DCD0790C87E8}"/>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Block Arc 23">
              <a:extLst>
                <a:ext uri="{FF2B5EF4-FFF2-40B4-BE49-F238E27FC236}">
                  <a16:creationId xmlns:a16="http://schemas.microsoft.com/office/drawing/2014/main" id="{ED1A3342-1FB1-4175-502E-E70EC5690AA5}"/>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7C3285AD-43DD-3441-DB84-EFA8B617790F}"/>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26" name="Freeform: Shape 25">
              <a:extLst>
                <a:ext uri="{FF2B5EF4-FFF2-40B4-BE49-F238E27FC236}">
                  <a16:creationId xmlns:a16="http://schemas.microsoft.com/office/drawing/2014/main" id="{518DEDD7-D0F7-682D-7F74-E0C19B6969AF}"/>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7" name="Freeform: Shape 26">
              <a:extLst>
                <a:ext uri="{FF2B5EF4-FFF2-40B4-BE49-F238E27FC236}">
                  <a16:creationId xmlns:a16="http://schemas.microsoft.com/office/drawing/2014/main" id="{D6D577E4-7609-83CC-DD7E-E76D9BC567E4}"/>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8" name="Freeform: Shape 27">
              <a:extLst>
                <a:ext uri="{FF2B5EF4-FFF2-40B4-BE49-F238E27FC236}">
                  <a16:creationId xmlns:a16="http://schemas.microsoft.com/office/drawing/2014/main" id="{84837C53-0310-D472-17D0-D325AF192BA8}"/>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9" name="Freeform: Shape 28">
              <a:extLst>
                <a:ext uri="{FF2B5EF4-FFF2-40B4-BE49-F238E27FC236}">
                  <a16:creationId xmlns:a16="http://schemas.microsoft.com/office/drawing/2014/main" id="{2AE484A7-3339-A41F-B2B9-AD652027246C}"/>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Tree>
    <p:extLst>
      <p:ext uri="{BB962C8B-B14F-4D97-AF65-F5344CB8AC3E}">
        <p14:creationId xmlns:p14="http://schemas.microsoft.com/office/powerpoint/2010/main" val="296424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Arrow: Bent 29">
            <a:extLst>
              <a:ext uri="{FF2B5EF4-FFF2-40B4-BE49-F238E27FC236}">
                <a16:creationId xmlns:a16="http://schemas.microsoft.com/office/drawing/2014/main" id="{9123FF19-502E-E93F-429B-780388D0D88B}"/>
              </a:ext>
            </a:extLst>
          </p:cNvPr>
          <p:cNvSpPr/>
          <p:nvPr/>
        </p:nvSpPr>
        <p:spPr>
          <a:xfrm rot="5400000">
            <a:off x="15155625" y="6069666"/>
            <a:ext cx="3864450" cy="640519"/>
          </a:xfrm>
          <a:prstGeom prst="bentArrow">
            <a:avLst>
              <a:gd name="adj1" fmla="val 25000"/>
              <a:gd name="adj2" fmla="val 25000"/>
              <a:gd name="adj3" fmla="val 25000"/>
              <a:gd name="adj4" fmla="val 0"/>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EXAMPLE ITINERARIES</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8647664" y="1595180"/>
            <a:ext cx="8568000" cy="0"/>
          </a:xfrm>
          <a:prstGeom prst="line">
            <a:avLst/>
          </a:prstGeom>
          <a:ln w="38100" cap="rnd">
            <a:solidFill>
              <a:srgbClr val="142B54"/>
            </a:solidFill>
            <a:prstDash val="solid"/>
            <a:headEnd type="none" w="sm" len="sm"/>
            <a:tailEnd type="none" w="sm" len="sm"/>
          </a:ln>
        </p:spPr>
      </p:sp>
      <p:graphicFrame>
        <p:nvGraphicFramePr>
          <p:cNvPr id="4" name="Table 8">
            <a:extLst>
              <a:ext uri="{FF2B5EF4-FFF2-40B4-BE49-F238E27FC236}">
                <a16:creationId xmlns:a16="http://schemas.microsoft.com/office/drawing/2014/main" id="{8D00A076-C818-9674-8B72-4D15CC17AA59}"/>
              </a:ext>
            </a:extLst>
          </p:cNvPr>
          <p:cNvGraphicFramePr>
            <a:graphicFrameLocks noGrp="1"/>
          </p:cNvGraphicFramePr>
          <p:nvPr>
            <p:extLst>
              <p:ext uri="{D42A27DB-BD31-4B8C-83A1-F6EECF244321}">
                <p14:modId xmlns:p14="http://schemas.microsoft.com/office/powerpoint/2010/main" val="4031578339"/>
              </p:ext>
            </p:extLst>
          </p:nvPr>
        </p:nvGraphicFramePr>
        <p:xfrm>
          <a:off x="1752600" y="2171700"/>
          <a:ext cx="15163800" cy="7538068"/>
        </p:xfrm>
        <a:graphic>
          <a:graphicData uri="http://schemas.openxmlformats.org/drawingml/2006/table">
            <a:tbl>
              <a:tblPr firstRow="1" bandRow="1">
                <a:tableStyleId>{00A15C55-8517-42AA-B614-E9B94910E393}</a:tableStyleId>
              </a:tblPr>
              <a:tblGrid>
                <a:gridCol w="762000">
                  <a:extLst>
                    <a:ext uri="{9D8B030D-6E8A-4147-A177-3AD203B41FA5}">
                      <a16:colId xmlns:a16="http://schemas.microsoft.com/office/drawing/2014/main" val="2110856925"/>
                    </a:ext>
                  </a:extLst>
                </a:gridCol>
                <a:gridCol w="4800600">
                  <a:extLst>
                    <a:ext uri="{9D8B030D-6E8A-4147-A177-3AD203B41FA5}">
                      <a16:colId xmlns:a16="http://schemas.microsoft.com/office/drawing/2014/main" val="1621376579"/>
                    </a:ext>
                  </a:extLst>
                </a:gridCol>
                <a:gridCol w="4800600">
                  <a:extLst>
                    <a:ext uri="{9D8B030D-6E8A-4147-A177-3AD203B41FA5}">
                      <a16:colId xmlns:a16="http://schemas.microsoft.com/office/drawing/2014/main" val="3629784786"/>
                    </a:ext>
                  </a:extLst>
                </a:gridCol>
                <a:gridCol w="4800600">
                  <a:extLst>
                    <a:ext uri="{9D8B030D-6E8A-4147-A177-3AD203B41FA5}">
                      <a16:colId xmlns:a16="http://schemas.microsoft.com/office/drawing/2014/main" val="1106644750"/>
                    </a:ext>
                  </a:extLst>
                </a:gridCol>
              </a:tblGrid>
              <a:tr h="641884">
                <a:tc>
                  <a:txBody>
                    <a:bodyPr/>
                    <a:lstStyle/>
                    <a:p>
                      <a:endParaRPr lang="en-GB" sz="2400" dirty="0"/>
                    </a:p>
                  </a:txBody>
                  <a:tcPr>
                    <a:noFill/>
                  </a:tcPr>
                </a:tc>
                <a:tc>
                  <a:txBody>
                    <a:bodyPr/>
                    <a:lstStyle/>
                    <a:p>
                      <a:pPr algn="ctr"/>
                      <a:r>
                        <a:rPr lang="en-US" sz="2400" dirty="0">
                          <a:solidFill>
                            <a:schemeClr val="tx1"/>
                          </a:solidFill>
                        </a:rPr>
                        <a:t>Large construction site focusing on various construction roles</a:t>
                      </a:r>
                      <a:endParaRPr lang="en-GB" sz="2400" dirty="0">
                        <a:solidFill>
                          <a:schemeClr val="tx1"/>
                        </a:solidFill>
                      </a:endParaRPr>
                    </a:p>
                  </a:txBody>
                  <a:tcPr anchor="b">
                    <a:lnR w="7620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tcPr>
                </a:tc>
                <a:tc>
                  <a:txBody>
                    <a:bodyPr/>
                    <a:lstStyle/>
                    <a:p>
                      <a:pPr algn="ctr"/>
                      <a:r>
                        <a:rPr lang="en-US" sz="2400" dirty="0">
                          <a:solidFill>
                            <a:schemeClr val="tx1"/>
                          </a:solidFill>
                        </a:rPr>
                        <a:t>Office-based focusing on professional roles</a:t>
                      </a:r>
                      <a:endParaRPr lang="en-GB" sz="2400" dirty="0">
                        <a:solidFill>
                          <a:schemeClr val="tx1"/>
                        </a:solidFill>
                      </a:endParaRPr>
                    </a:p>
                  </a:txBody>
                  <a:tcPr anchor="b">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solidFill>
                            <a:schemeClr val="tx1"/>
                          </a:solidFill>
                        </a:rPr>
                        <a:t>Small, local employer focusing on one or two specific roles</a:t>
                      </a:r>
                      <a:endParaRPr lang="en-GB" sz="2400" dirty="0">
                        <a:solidFill>
                          <a:schemeClr val="tx1"/>
                        </a:solidFill>
                      </a:endParaRPr>
                    </a:p>
                  </a:txBody>
                  <a:tcPr anchor="b">
                    <a:lnL w="7620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54417911"/>
                  </a:ext>
                </a:extLst>
              </a:tr>
              <a:tr h="641884">
                <a:tc>
                  <a:txBody>
                    <a:bodyPr/>
                    <a:lstStyle/>
                    <a:p>
                      <a:r>
                        <a:rPr lang="en-US" sz="2400" dirty="0"/>
                        <a:t>9am</a:t>
                      </a:r>
                      <a:endParaRPr lang="en-GB" sz="2400" dirty="0"/>
                    </a:p>
                  </a:txBody>
                  <a:tcPr>
                    <a:lnR w="12700" cmpd="sng">
                      <a:noFill/>
                    </a:lnR>
                    <a:noFill/>
                  </a:tcPr>
                </a:tc>
                <a:tc>
                  <a:txBody>
                    <a:bodyPr/>
                    <a:lstStyle/>
                    <a:p>
                      <a:pPr algn="ctr"/>
                      <a:r>
                        <a:rPr lang="en-US" sz="2400" dirty="0"/>
                        <a:t>Intro, registration, H&amp;S induction, PPE provided</a:t>
                      </a:r>
                      <a:endParaRPr lang="en-GB" sz="2400" dirty="0"/>
                    </a:p>
                  </a:txBody>
                  <a:tcPr anchor="ctr">
                    <a:lnL w="12700" cmpd="sng">
                      <a:noFill/>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t>Intro, registration, H&amp;S induction, PPE provided</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t>Intro, registration, H&amp;S induction, PPE provided</a:t>
                      </a:r>
                      <a:endParaRPr lang="en-GB" sz="2400" dirty="0"/>
                    </a:p>
                  </a:txBody>
                  <a:tcPr anchor="ctr">
                    <a:lnL w="7620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61205412"/>
                  </a:ext>
                </a:extLst>
              </a:tr>
              <a:tr h="641884">
                <a:tc>
                  <a:txBody>
                    <a:bodyPr/>
                    <a:lstStyle/>
                    <a:p>
                      <a:endParaRPr lang="en-GB" sz="2400" dirty="0"/>
                    </a:p>
                  </a:txBody>
                  <a:tcPr>
                    <a:lnR w="12700" cmpd="sng">
                      <a:noFill/>
                    </a:lnR>
                    <a:noFill/>
                  </a:tcPr>
                </a:tc>
                <a:tc rowSpan="2">
                  <a:txBody>
                    <a:bodyPr/>
                    <a:lstStyle/>
                    <a:p>
                      <a:pPr algn="ctr"/>
                      <a:r>
                        <a:rPr lang="en-US" sz="2400" dirty="0"/>
                        <a:t>Site tour &amp; explanation of job roles</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algn="ctr"/>
                      <a:r>
                        <a:rPr lang="en-US" sz="2400" dirty="0"/>
                        <a:t>Office tour &amp; meet staff from different departments</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rowSpan="2">
                  <a:txBody>
                    <a:bodyPr/>
                    <a:lstStyle/>
                    <a:p>
                      <a:pPr algn="ctr"/>
                      <a:r>
                        <a:rPr lang="en-US" sz="2400" dirty="0"/>
                        <a:t>Social media task introduced </a:t>
                      </a:r>
                    </a:p>
                    <a:p>
                      <a:pPr algn="ctr"/>
                      <a:r>
                        <a:rPr lang="en-US" sz="2400" dirty="0"/>
                        <a:t>(e.g., video diary of a Work Taster with </a:t>
                      </a:r>
                      <a:r>
                        <a:rPr lang="en-US" sz="2400" b="0" i="1" dirty="0"/>
                        <a:t>example co. </a:t>
                      </a:r>
                      <a:r>
                        <a:rPr lang="en-US" sz="2400" b="0" dirty="0"/>
                        <a:t>)</a:t>
                      </a:r>
                      <a:endParaRPr lang="en-GB" sz="2400" dirty="0"/>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10631167"/>
                  </a:ext>
                </a:extLst>
              </a:tr>
              <a:tr h="641884">
                <a:tc>
                  <a:txBody>
                    <a:bodyPr/>
                    <a:lstStyle/>
                    <a:p>
                      <a:endParaRPr lang="en-GB" sz="2400" dirty="0"/>
                    </a:p>
                  </a:txBody>
                  <a:tcPr>
                    <a:lnR w="12700" cmpd="sng">
                      <a:noFill/>
                    </a:lnR>
                    <a:noFill/>
                  </a:tcPr>
                </a:tc>
                <a:tc vMerge="1">
                  <a:txBody>
                    <a:bodyPr/>
                    <a:lstStyle/>
                    <a:p>
                      <a:pPr algn="ctr"/>
                      <a:endParaRPr lang="en-GB" sz="2400" dirty="0"/>
                    </a:p>
                  </a:txBody>
                  <a:tcPr/>
                </a:tc>
                <a:tc vMerge="1">
                  <a:txBody>
                    <a:bodyPr/>
                    <a:lstStyle/>
                    <a:p>
                      <a:pPr algn="ctr"/>
                      <a:endParaRPr lang="en-GB" sz="2400" dirty="0"/>
                    </a:p>
                  </a:txBody>
                  <a:tcPr anchor="ctr">
                    <a:lnL w="12700" cmpd="sng">
                      <a:noFill/>
                    </a:lnL>
                  </a:tcPr>
                </a:tc>
                <a:tc vMerge="1">
                  <a:txBody>
                    <a:bodyPr/>
                    <a:lstStyle/>
                    <a:p>
                      <a:pPr algn="ctr"/>
                      <a:endParaRPr lang="en-GB" sz="2400" dirty="0"/>
                    </a:p>
                  </a:txBody>
                  <a:tcPr anchor="ctr"/>
                </a:tc>
                <a:extLst>
                  <a:ext uri="{0D108BD9-81ED-4DB2-BD59-A6C34878D82A}">
                    <a16:rowId xmlns:a16="http://schemas.microsoft.com/office/drawing/2014/main" val="536312782"/>
                  </a:ext>
                </a:extLst>
              </a:tr>
              <a:tr h="641884">
                <a:tc>
                  <a:txBody>
                    <a:bodyPr/>
                    <a:lstStyle/>
                    <a:p>
                      <a:endParaRPr lang="en-GB" sz="2400" dirty="0"/>
                    </a:p>
                  </a:txBody>
                  <a:tcPr>
                    <a:lnR w="12700" cmpd="sng">
                      <a:noFill/>
                    </a:lnR>
                    <a:noFill/>
                  </a:tcPr>
                </a:tc>
                <a:tc>
                  <a:txBody>
                    <a:bodyPr/>
                    <a:lstStyle/>
                    <a:p>
                      <a:pPr algn="ctr"/>
                      <a:r>
                        <a:rPr lang="en-US" sz="2400" dirty="0"/>
                        <a:t>Meet subcontractors</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rowSpan="2">
                  <a:txBody>
                    <a:bodyPr/>
                    <a:lstStyle/>
                    <a:p>
                      <a:pPr algn="ctr"/>
                      <a:r>
                        <a:rPr lang="en-US" sz="2400" dirty="0"/>
                        <a:t>Presentations on job opportunities and pathways, including Q&amp;A session with current apprentices</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t>Job shadowing</a:t>
                      </a:r>
                      <a:endParaRPr lang="en-GB" sz="2400" dirty="0"/>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294845658"/>
                  </a:ext>
                </a:extLst>
              </a:tr>
              <a:tr h="641884">
                <a:tc>
                  <a:txBody>
                    <a:bodyPr/>
                    <a:lstStyle/>
                    <a:p>
                      <a:endParaRPr lang="en-GB" sz="2400" dirty="0"/>
                    </a:p>
                  </a:txBody>
                  <a:tcPr>
                    <a:lnR w="12700" cmpd="sng">
                      <a:noFill/>
                    </a:lnR>
                    <a:noFill/>
                  </a:tcPr>
                </a:tc>
                <a:tc>
                  <a:txBody>
                    <a:bodyPr/>
                    <a:lstStyle/>
                    <a:p>
                      <a:pPr algn="ctr"/>
                      <a:r>
                        <a:rPr lang="en-US" sz="2400" dirty="0"/>
                        <a:t>Lunch</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vMerge="1">
                  <a:txBody>
                    <a:bodyPr/>
                    <a:lstStyle/>
                    <a:p>
                      <a:pPr algn="ctr"/>
                      <a:endParaRPr lang="en-GB" sz="2400" dirty="0"/>
                    </a:p>
                  </a:txBody>
                  <a:tcPr anchor="ctr">
                    <a:lnL w="12700" cmpd="sng">
                      <a:noFill/>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Lunch</a:t>
                      </a:r>
                      <a:endParaRPr lang="en-GB" sz="2400" dirty="0"/>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52323584"/>
                  </a:ext>
                </a:extLst>
              </a:tr>
              <a:tr h="641884">
                <a:tc>
                  <a:txBody>
                    <a:bodyPr/>
                    <a:lstStyle/>
                    <a:p>
                      <a:endParaRPr lang="en-GB" sz="2400" dirty="0"/>
                    </a:p>
                  </a:txBody>
                  <a:tcPr>
                    <a:lnR w="12700" cmpd="sng">
                      <a:noFill/>
                    </a:lnR>
                    <a:noFill/>
                  </a:tcPr>
                </a:tc>
                <a:tc rowSpan="2">
                  <a:txBody>
                    <a:bodyPr/>
                    <a:lstStyle/>
                    <a:p>
                      <a:pPr algn="ctr"/>
                      <a:r>
                        <a:rPr lang="en-US" sz="2400" dirty="0"/>
                        <a:t>Practical  / digital activity for group</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t>Lunch &amp; networking</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Job shadowing &amp; practical activity</a:t>
                      </a:r>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31559815"/>
                  </a:ext>
                </a:extLst>
              </a:tr>
              <a:tr h="641884">
                <a:tc>
                  <a:txBody>
                    <a:bodyPr/>
                    <a:lstStyle/>
                    <a:p>
                      <a:endParaRPr lang="en-GB" sz="2400" dirty="0"/>
                    </a:p>
                  </a:txBody>
                  <a:tcPr anchor="b">
                    <a:lnR w="12700" cmpd="sng">
                      <a:noFill/>
                    </a:lnR>
                    <a:noFill/>
                  </a:tcPr>
                </a:tc>
                <a:tc vMerge="1">
                  <a:txBody>
                    <a:bodyPr/>
                    <a:lstStyle/>
                    <a:p>
                      <a:pPr algn="ct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t>Job shadowing</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vMerge="1">
                  <a:txBody>
                    <a:bodyPr/>
                    <a:lstStyle/>
                    <a:p>
                      <a:pPr algn="ctr"/>
                      <a:endParaRPr lang="en-US" sz="2400" dirty="0"/>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90675268"/>
                  </a:ext>
                </a:extLst>
              </a:tr>
              <a:tr h="641884">
                <a:tc>
                  <a:txBody>
                    <a:bodyPr/>
                    <a:lstStyle/>
                    <a:p>
                      <a:endParaRPr lang="en-GB" sz="2400" dirty="0"/>
                    </a:p>
                  </a:txBody>
                  <a:tcPr anchor="b">
                    <a:lnR w="12700" cmpd="sng">
                      <a:noFill/>
                    </a:lnR>
                    <a:noFill/>
                  </a:tcPr>
                </a:tc>
                <a:tc>
                  <a:txBody>
                    <a:bodyPr/>
                    <a:lstStyle/>
                    <a:p>
                      <a:pPr algn="ctr"/>
                      <a:r>
                        <a:rPr lang="en-US" sz="2400" dirty="0"/>
                        <a:t>Mock interviews</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t>CV development and interview prep</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t>CV &amp; interview guidance</a:t>
                      </a:r>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544162477"/>
                  </a:ext>
                </a:extLst>
              </a:tr>
              <a:tr h="641884">
                <a:tc>
                  <a:txBody>
                    <a:bodyPr/>
                    <a:lstStyle/>
                    <a:p>
                      <a:r>
                        <a:rPr lang="en-US" sz="2400" dirty="0"/>
                        <a:t>4pm</a:t>
                      </a:r>
                      <a:endParaRPr lang="en-GB" sz="2400" dirty="0"/>
                    </a:p>
                  </a:txBody>
                  <a:tcPr anchor="b">
                    <a:lnR w="12700" cmpd="sng">
                      <a:noFill/>
                    </a:lnR>
                    <a:noFill/>
                  </a:tcPr>
                </a:tc>
                <a:tc>
                  <a:txBody>
                    <a:bodyPr/>
                    <a:lstStyle/>
                    <a:p>
                      <a:pPr algn="ctr"/>
                      <a:r>
                        <a:rPr lang="en-US" sz="2400" dirty="0"/>
                        <a:t>Evaluation &amp; plan follow-up work experience with those interested</a:t>
                      </a:r>
                      <a:endParaRPr lang="en-GB" sz="2400" dirty="0"/>
                    </a:p>
                  </a:txBody>
                  <a:tcPr anchor="ctr">
                    <a:lnL w="12700" cmpd="sng">
                      <a:noFill/>
                    </a:lnL>
                    <a:lnR w="76200" cap="flat" cmpd="sng" algn="ctr">
                      <a:solidFill>
                        <a:schemeClr val="bg1"/>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400" dirty="0"/>
                        <a:t>End of day Q&amp;A and evaluation</a:t>
                      </a:r>
                      <a:endParaRPr lang="en-GB" sz="24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a:t>End of day review, inc. young person sharing what they’ve learnt</a:t>
                      </a:r>
                      <a:endParaRPr lang="en-GB" sz="2400" dirty="0"/>
                    </a:p>
                  </a:txBody>
                  <a:tcPr anchor="ctr">
                    <a:lnL w="76200" cap="flat" cmpd="sng" algn="ctr">
                      <a:solidFill>
                        <a:schemeClr val="bg1"/>
                      </a:solidFill>
                      <a:prstDash val="solid"/>
                      <a:round/>
                      <a:headEnd type="none" w="med" len="med"/>
                      <a:tailEnd type="none" w="med" len="med"/>
                    </a:lnL>
                    <a:lnT w="28575" cap="flat" cmpd="sng" algn="ctr">
                      <a:solidFill>
                        <a:schemeClr val="accent4"/>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2097320946"/>
                  </a:ext>
                </a:extLst>
              </a:tr>
              <a:tr h="576000">
                <a:tc>
                  <a:txBody>
                    <a:bodyPr/>
                    <a:lstStyle/>
                    <a:p>
                      <a:endParaRPr lang="en-GB" sz="2400" dirty="0"/>
                    </a:p>
                  </a:txBody>
                  <a:tcPr>
                    <a:noFill/>
                  </a:tcPr>
                </a:tc>
                <a:tc>
                  <a:txBody>
                    <a:bodyPr/>
                    <a:lstStyle/>
                    <a:p>
                      <a:endParaRPr lang="en-GB" sz="2400" dirty="0"/>
                    </a:p>
                  </a:txBody>
                  <a:tcPr>
                    <a:lnT w="12700" cmpd="sng">
                      <a:noFill/>
                    </a:lnT>
                    <a:noFill/>
                  </a:tcPr>
                </a:tc>
                <a:tc>
                  <a:txBody>
                    <a:bodyPr/>
                    <a:lstStyle/>
                    <a:p>
                      <a:endParaRPr lang="en-GB" sz="2400"/>
                    </a:p>
                  </a:txBody>
                  <a:tcPr>
                    <a:lnT w="76200" cap="flat" cmpd="sng" algn="ctr">
                      <a:solidFill>
                        <a:schemeClr val="bg1"/>
                      </a:solidFill>
                      <a:prstDash val="solid"/>
                      <a:round/>
                      <a:headEnd type="none" w="med" len="med"/>
                      <a:tailEnd type="none" w="med" len="med"/>
                    </a:lnT>
                    <a:noFill/>
                  </a:tcPr>
                </a:tc>
                <a:tc>
                  <a:txBody>
                    <a:bodyPr/>
                    <a:lstStyle/>
                    <a:p>
                      <a:endParaRPr lang="en-GB" sz="2400" dirty="0"/>
                    </a:p>
                  </a:txBody>
                  <a:tcPr>
                    <a:noFill/>
                  </a:tcPr>
                </a:tc>
                <a:extLst>
                  <a:ext uri="{0D108BD9-81ED-4DB2-BD59-A6C34878D82A}">
                    <a16:rowId xmlns:a16="http://schemas.microsoft.com/office/drawing/2014/main" val="988586619"/>
                  </a:ext>
                </a:extLst>
              </a:tr>
            </a:tbl>
          </a:graphicData>
        </a:graphic>
      </p:graphicFrame>
    </p:spTree>
    <p:extLst>
      <p:ext uri="{BB962C8B-B14F-4D97-AF65-F5344CB8AC3E}">
        <p14:creationId xmlns:p14="http://schemas.microsoft.com/office/powerpoint/2010/main" val="424293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chemeClr val="bg1"/>
            </a:solidFill>
            <a:prstDash val="solid"/>
            <a:headEnd type="none" w="sm" len="sm"/>
            <a:tailEnd type="none" w="sm" len="sm"/>
          </a:ln>
        </p:spPr>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chemeClr val="bg1"/>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chemeClr val="bg1"/>
            </a:solidFill>
            <a:prstDash val="solid"/>
            <a:headEnd type="none" w="sm" len="sm"/>
            <a:tailEnd type="none" w="sm" len="sm"/>
          </a:ln>
        </p:spPr>
      </p:sp>
      <p:pic>
        <p:nvPicPr>
          <p:cNvPr id="10" name="Graphic 9">
            <a:extLst>
              <a:ext uri="{FF2B5EF4-FFF2-40B4-BE49-F238E27FC236}">
                <a16:creationId xmlns:a16="http://schemas.microsoft.com/office/drawing/2014/main" id="{CD2CA997-774B-1945-4E2C-D755BE43EC0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 uri="{837473B0-CC2E-450A-ABE3-18F120FF3D39}">
                <a1611:picAttrSrcUrl xmlns:a1611="http://schemas.microsoft.com/office/drawing/2016/11/main" xmlns="" r:id="rId4"/>
              </a:ext>
            </a:extLst>
          </a:blip>
          <a:stretch>
            <a:fillRect/>
          </a:stretch>
        </p:blipFill>
        <p:spPr>
          <a:xfrm>
            <a:off x="12039600" y="443278"/>
            <a:ext cx="6045065" cy="8248542"/>
          </a:xfrm>
          <a:prstGeom prst="rect">
            <a:avLst/>
          </a:prstGeom>
        </p:spPr>
      </p:pic>
      <p:sp>
        <p:nvSpPr>
          <p:cNvPr id="4" name="Rounded Rectangle 6">
            <a:extLst>
              <a:ext uri="{FF2B5EF4-FFF2-40B4-BE49-F238E27FC236}">
                <a16:creationId xmlns:a16="http://schemas.microsoft.com/office/drawing/2014/main" id="{F150B56C-2964-4C7E-E97F-91F765906235}"/>
              </a:ext>
            </a:extLst>
          </p:cNvPr>
          <p:cNvSpPr/>
          <p:nvPr/>
        </p:nvSpPr>
        <p:spPr>
          <a:xfrm>
            <a:off x="1098798" y="3781728"/>
            <a:ext cx="10559802" cy="5162892"/>
          </a:xfrm>
          <a:prstGeom prst="roundRect">
            <a:avLst>
              <a:gd name="adj" fmla="val 8402"/>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Calibri" panose="020F0502020204030204" pitchFamily="34" charset="0"/>
              </a:rPr>
              <a:t>By working together, we can develop a model which encourages more young people to join the construction sector.</a:t>
            </a:r>
          </a:p>
          <a:p>
            <a:endParaRPr lang="en-US"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We want to work with as many employers as possible to develop a model which is as effective as possible.</a:t>
            </a:r>
          </a:p>
          <a:p>
            <a:endParaRPr lang="en-US"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If you would like to be involved or have any questions, please contact </a:t>
            </a:r>
            <a:r>
              <a:rPr lang="en-US" sz="3200" dirty="0" smtClean="0">
                <a:solidFill>
                  <a:schemeClr val="tx1"/>
                </a:solidFill>
                <a:latin typeface="Calibri" panose="020F0502020204030204" pitchFamily="34" charset="0"/>
              </a:rPr>
              <a:t>conor.moran@edinburghchamber.co.uk</a:t>
            </a:r>
            <a:endParaRPr lang="en-GB" sz="3200" dirty="0">
              <a:solidFill>
                <a:schemeClr val="tx1"/>
              </a:solidFill>
              <a:latin typeface="Calibri" panose="020F0502020204030204" pitchFamily="34" charset="0"/>
            </a:endParaRPr>
          </a:p>
        </p:txBody>
      </p:sp>
      <p:grpSp>
        <p:nvGrpSpPr>
          <p:cNvPr id="14" name="Group 13">
            <a:extLst>
              <a:ext uri="{FF2B5EF4-FFF2-40B4-BE49-F238E27FC236}">
                <a16:creationId xmlns:a16="http://schemas.microsoft.com/office/drawing/2014/main" id="{45C5AF63-C171-543F-AFD2-15373D934DAC}"/>
              </a:ext>
            </a:extLst>
          </p:cNvPr>
          <p:cNvGrpSpPr/>
          <p:nvPr/>
        </p:nvGrpSpPr>
        <p:grpSpPr>
          <a:xfrm>
            <a:off x="1094997" y="2552700"/>
            <a:ext cx="1357735" cy="1333087"/>
            <a:chOff x="1094209" y="4343373"/>
            <a:chExt cx="1357735" cy="1333087"/>
          </a:xfrm>
        </p:grpSpPr>
        <p:sp>
          <p:nvSpPr>
            <p:cNvPr id="20" name="Block Arc 19">
              <a:extLst>
                <a:ext uri="{FF2B5EF4-FFF2-40B4-BE49-F238E27FC236}">
                  <a16:creationId xmlns:a16="http://schemas.microsoft.com/office/drawing/2014/main" id="{58A1C154-25D2-8F87-6A95-36E5C9AFC669}"/>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Block Arc 20">
              <a:extLst>
                <a:ext uri="{FF2B5EF4-FFF2-40B4-BE49-F238E27FC236}">
                  <a16:creationId xmlns:a16="http://schemas.microsoft.com/office/drawing/2014/main" id="{2DA166CC-3B74-6879-C921-0E527991EC61}"/>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Block Arc 21">
              <a:extLst>
                <a:ext uri="{FF2B5EF4-FFF2-40B4-BE49-F238E27FC236}">
                  <a16:creationId xmlns:a16="http://schemas.microsoft.com/office/drawing/2014/main" id="{50C5D768-D4C5-D49C-C524-CADC4F3230F5}"/>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FB88DC2C-9415-A345-2D27-2B6103D31A52}"/>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6AA22B1F-816D-6185-BBF8-89ECE182F546}"/>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25" name="Freeform: Shape 24">
              <a:extLst>
                <a:ext uri="{FF2B5EF4-FFF2-40B4-BE49-F238E27FC236}">
                  <a16:creationId xmlns:a16="http://schemas.microsoft.com/office/drawing/2014/main" id="{B9AA2FE6-BF0E-8771-BEC8-BEC8F89EF1F6}"/>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6" name="Freeform: Shape 25">
              <a:extLst>
                <a:ext uri="{FF2B5EF4-FFF2-40B4-BE49-F238E27FC236}">
                  <a16:creationId xmlns:a16="http://schemas.microsoft.com/office/drawing/2014/main" id="{52DDF597-0EAD-F76E-7E17-E1E8D08AD0E9}"/>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7" name="Freeform: Shape 26">
              <a:extLst>
                <a:ext uri="{FF2B5EF4-FFF2-40B4-BE49-F238E27FC236}">
                  <a16:creationId xmlns:a16="http://schemas.microsoft.com/office/drawing/2014/main" id="{B8007FB4-CF44-4B2C-93E1-83227F6CD13E}"/>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8" name="Freeform: Shape 27">
              <a:extLst>
                <a:ext uri="{FF2B5EF4-FFF2-40B4-BE49-F238E27FC236}">
                  <a16:creationId xmlns:a16="http://schemas.microsoft.com/office/drawing/2014/main" id="{90CB1F2D-0EA5-729D-C15D-6991885512DD}"/>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
        <p:nvSpPr>
          <p:cNvPr id="7" name="TextBox 3">
            <a:extLst>
              <a:ext uri="{FF2B5EF4-FFF2-40B4-BE49-F238E27FC236}">
                <a16:creationId xmlns:a16="http://schemas.microsoft.com/office/drawing/2014/main" id="{84034717-2F93-81A0-B7A8-E3FA5F1CD612}"/>
              </a:ext>
            </a:extLst>
          </p:cNvPr>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NEXT STEPS</a:t>
            </a:r>
          </a:p>
        </p:txBody>
      </p:sp>
    </p:spTree>
    <p:extLst>
      <p:ext uri="{BB962C8B-B14F-4D97-AF65-F5344CB8AC3E}">
        <p14:creationId xmlns:p14="http://schemas.microsoft.com/office/powerpoint/2010/main" val="220986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6">
            <a:extLst>
              <a:ext uri="{FF2B5EF4-FFF2-40B4-BE49-F238E27FC236}">
                <a16:creationId xmlns:a16="http://schemas.microsoft.com/office/drawing/2014/main" id="{D897829D-2296-F7F9-3D3C-1E01BC385494}"/>
              </a:ext>
            </a:extLst>
          </p:cNvPr>
          <p:cNvSpPr/>
          <p:nvPr/>
        </p:nvSpPr>
        <p:spPr>
          <a:xfrm>
            <a:off x="1098798" y="3822188"/>
            <a:ext cx="6839792" cy="4146920"/>
          </a:xfrm>
          <a:prstGeom prst="roundRect">
            <a:avLst>
              <a:gd name="adj" fmla="val 7476"/>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Calibri" panose="020F0502020204030204" pitchFamily="34" charset="0"/>
              </a:rPr>
              <a:t>Construction Work Tasters are a shortened version of a traditional work experience week, where young people spend time in a working environment </a:t>
            </a:r>
            <a:r>
              <a:rPr lang="en-US" sz="3200">
                <a:solidFill>
                  <a:schemeClr val="tx1"/>
                </a:solidFill>
                <a:latin typeface="Calibri" panose="020F0502020204030204" pitchFamily="34" charset="0"/>
              </a:rPr>
              <a:t>and learn </a:t>
            </a:r>
            <a:r>
              <a:rPr lang="en-US" sz="3200" dirty="0">
                <a:solidFill>
                  <a:schemeClr val="tx1"/>
                </a:solidFill>
                <a:latin typeface="Calibri" panose="020F0502020204030204" pitchFamily="34" charset="0"/>
              </a:rPr>
              <a:t>about job roles and career opportunities.</a:t>
            </a:r>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rgbClr val="142B54"/>
            </a:solidFill>
            <a:prstDash val="solid"/>
            <a:headEnd type="none" w="sm" len="sm"/>
            <a:tailEnd type="none" w="sm" len="sm"/>
          </a:ln>
        </p:spPr>
      </p:sp>
      <p:sp>
        <p:nvSpPr>
          <p:cNvPr id="33" name="Oval 32" descr="Hourglass Finished with solid fill">
            <a:extLst>
              <a:ext uri="{FF2B5EF4-FFF2-40B4-BE49-F238E27FC236}">
                <a16:creationId xmlns:a16="http://schemas.microsoft.com/office/drawing/2014/main" id="{9905F2FC-D965-7011-BF08-1186FCC89078}"/>
              </a:ext>
            </a:extLst>
          </p:cNvPr>
          <p:cNvSpPr/>
          <p:nvPr/>
        </p:nvSpPr>
        <p:spPr>
          <a:xfrm>
            <a:off x="9525000" y="2476500"/>
            <a:ext cx="1745181" cy="1745181"/>
          </a:xfrm>
          <a:prstGeom prst="ellipse">
            <a:avLst/>
          </a:prstGeom>
          <a:blipFill>
            <a:blip r:embed="rId2">
              <a:extLst>
                <a:ext uri="{96DAC541-7B7A-43D3-8B79-37D633B846F1}">
                  <asvg:svgBlip xmlns:asvg="http://schemas.microsoft.com/office/drawing/2016/SVG/main" xmlns=""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Shape 33">
            <a:extLst>
              <a:ext uri="{FF2B5EF4-FFF2-40B4-BE49-F238E27FC236}">
                <a16:creationId xmlns:a16="http://schemas.microsoft.com/office/drawing/2014/main" id="{930223D6-01EC-193F-916D-C831B07C1ACA}"/>
              </a:ext>
            </a:extLst>
          </p:cNvPr>
          <p:cNvSpPr/>
          <p:nvPr/>
        </p:nvSpPr>
        <p:spPr>
          <a:xfrm>
            <a:off x="11451027" y="2476500"/>
            <a:ext cx="4627173" cy="1745181"/>
          </a:xfrm>
          <a:custGeom>
            <a:avLst/>
            <a:gdLst>
              <a:gd name="connsiteX0" fmla="*/ 0 w 4627173"/>
              <a:gd name="connsiteY0" fmla="*/ 290869 h 1745181"/>
              <a:gd name="connsiteX1" fmla="*/ 290869 w 4627173"/>
              <a:gd name="connsiteY1" fmla="*/ 0 h 1745181"/>
              <a:gd name="connsiteX2" fmla="*/ 4336304 w 4627173"/>
              <a:gd name="connsiteY2" fmla="*/ 0 h 1745181"/>
              <a:gd name="connsiteX3" fmla="*/ 4627173 w 4627173"/>
              <a:gd name="connsiteY3" fmla="*/ 290869 h 1745181"/>
              <a:gd name="connsiteX4" fmla="*/ 4627173 w 4627173"/>
              <a:gd name="connsiteY4" fmla="*/ 1454312 h 1745181"/>
              <a:gd name="connsiteX5" fmla="*/ 4336304 w 4627173"/>
              <a:gd name="connsiteY5" fmla="*/ 1745181 h 1745181"/>
              <a:gd name="connsiteX6" fmla="*/ 290869 w 4627173"/>
              <a:gd name="connsiteY6" fmla="*/ 1745181 h 1745181"/>
              <a:gd name="connsiteX7" fmla="*/ 0 w 4627173"/>
              <a:gd name="connsiteY7" fmla="*/ 1454312 h 1745181"/>
              <a:gd name="connsiteX8" fmla="*/ 0 w 4627173"/>
              <a:gd name="connsiteY8" fmla="*/ 290869 h 174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173" h="1745181">
                <a:moveTo>
                  <a:pt x="0" y="290869"/>
                </a:moveTo>
                <a:cubicBezTo>
                  <a:pt x="0" y="130226"/>
                  <a:pt x="130226" y="0"/>
                  <a:pt x="290869" y="0"/>
                </a:cubicBezTo>
                <a:lnTo>
                  <a:pt x="4336304" y="0"/>
                </a:lnTo>
                <a:cubicBezTo>
                  <a:pt x="4496947" y="0"/>
                  <a:pt x="4627173" y="130226"/>
                  <a:pt x="4627173" y="290869"/>
                </a:cubicBezTo>
                <a:lnTo>
                  <a:pt x="4627173" y="1454312"/>
                </a:lnTo>
                <a:cubicBezTo>
                  <a:pt x="4627173" y="1614955"/>
                  <a:pt x="4496947" y="1745181"/>
                  <a:pt x="4336304" y="1745181"/>
                </a:cubicBezTo>
                <a:lnTo>
                  <a:pt x="290869" y="1745181"/>
                </a:lnTo>
                <a:cubicBezTo>
                  <a:pt x="130226" y="1745181"/>
                  <a:pt x="0" y="1614955"/>
                  <a:pt x="0" y="1454312"/>
                </a:cubicBezTo>
                <a:lnTo>
                  <a:pt x="0" y="290869"/>
                </a:lnTo>
                <a:close/>
              </a:path>
            </a:pathLst>
          </a:custGeom>
          <a:solidFill>
            <a:schemeClr val="accent3"/>
          </a:solidFill>
          <a:ln>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marL="0" lvl="0" indent="0" algn="ctr" defTabSz="1911350">
              <a:lnSpc>
                <a:spcPct val="90000"/>
              </a:lnSpc>
              <a:spcBef>
                <a:spcPct val="0"/>
              </a:spcBef>
              <a:spcAft>
                <a:spcPct val="35000"/>
              </a:spcAft>
              <a:buNone/>
            </a:pPr>
            <a:r>
              <a:rPr lang="en-US" sz="3200" kern="1200" dirty="0">
                <a:solidFill>
                  <a:sysClr val="windowText" lastClr="000000"/>
                </a:solidFill>
              </a:rPr>
              <a:t>½ day – 2 days</a:t>
            </a:r>
            <a:endParaRPr lang="en-GB" sz="3200" kern="1200" dirty="0">
              <a:solidFill>
                <a:sysClr val="windowText" lastClr="000000"/>
              </a:solidFill>
            </a:endParaRPr>
          </a:p>
        </p:txBody>
      </p:sp>
      <p:sp>
        <p:nvSpPr>
          <p:cNvPr id="35" name="Oval 34" descr="Marker with solid fill">
            <a:extLst>
              <a:ext uri="{FF2B5EF4-FFF2-40B4-BE49-F238E27FC236}">
                <a16:creationId xmlns:a16="http://schemas.microsoft.com/office/drawing/2014/main" id="{ADF937D8-69CA-D6F9-D812-34B65851128C}"/>
              </a:ext>
            </a:extLst>
          </p:cNvPr>
          <p:cNvSpPr/>
          <p:nvPr/>
        </p:nvSpPr>
        <p:spPr>
          <a:xfrm>
            <a:off x="9525000" y="4535814"/>
            <a:ext cx="1745181" cy="1745181"/>
          </a:xfrm>
          <a:prstGeom prst="ellipse">
            <a:avLst/>
          </a:prstGeom>
          <a:blipFill>
            <a:blip r:embed="rId4">
              <a:extLst>
                <a:ext uri="{96DAC541-7B7A-43D3-8B79-37D633B846F1}">
                  <asvg:svgBlip xmlns:asvg="http://schemas.microsoft.com/office/drawing/2016/SVG/main" xmlns="" r:embed="rId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Shape 35">
            <a:extLst>
              <a:ext uri="{FF2B5EF4-FFF2-40B4-BE49-F238E27FC236}">
                <a16:creationId xmlns:a16="http://schemas.microsoft.com/office/drawing/2014/main" id="{9FF79E79-94E4-6535-94A5-10203566FC33}"/>
              </a:ext>
            </a:extLst>
          </p:cNvPr>
          <p:cNvSpPr/>
          <p:nvPr/>
        </p:nvSpPr>
        <p:spPr>
          <a:xfrm>
            <a:off x="11451027" y="4535814"/>
            <a:ext cx="4627173" cy="1745181"/>
          </a:xfrm>
          <a:custGeom>
            <a:avLst/>
            <a:gdLst>
              <a:gd name="connsiteX0" fmla="*/ 0 w 4627173"/>
              <a:gd name="connsiteY0" fmla="*/ 290869 h 1745181"/>
              <a:gd name="connsiteX1" fmla="*/ 290869 w 4627173"/>
              <a:gd name="connsiteY1" fmla="*/ 0 h 1745181"/>
              <a:gd name="connsiteX2" fmla="*/ 4336304 w 4627173"/>
              <a:gd name="connsiteY2" fmla="*/ 0 h 1745181"/>
              <a:gd name="connsiteX3" fmla="*/ 4627173 w 4627173"/>
              <a:gd name="connsiteY3" fmla="*/ 290869 h 1745181"/>
              <a:gd name="connsiteX4" fmla="*/ 4627173 w 4627173"/>
              <a:gd name="connsiteY4" fmla="*/ 1454312 h 1745181"/>
              <a:gd name="connsiteX5" fmla="*/ 4336304 w 4627173"/>
              <a:gd name="connsiteY5" fmla="*/ 1745181 h 1745181"/>
              <a:gd name="connsiteX6" fmla="*/ 290869 w 4627173"/>
              <a:gd name="connsiteY6" fmla="*/ 1745181 h 1745181"/>
              <a:gd name="connsiteX7" fmla="*/ 0 w 4627173"/>
              <a:gd name="connsiteY7" fmla="*/ 1454312 h 1745181"/>
              <a:gd name="connsiteX8" fmla="*/ 0 w 4627173"/>
              <a:gd name="connsiteY8" fmla="*/ 290869 h 174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173" h="1745181">
                <a:moveTo>
                  <a:pt x="0" y="290869"/>
                </a:moveTo>
                <a:cubicBezTo>
                  <a:pt x="0" y="130226"/>
                  <a:pt x="130226" y="0"/>
                  <a:pt x="290869" y="0"/>
                </a:cubicBezTo>
                <a:lnTo>
                  <a:pt x="4336304" y="0"/>
                </a:lnTo>
                <a:cubicBezTo>
                  <a:pt x="4496947" y="0"/>
                  <a:pt x="4627173" y="130226"/>
                  <a:pt x="4627173" y="290869"/>
                </a:cubicBezTo>
                <a:lnTo>
                  <a:pt x="4627173" y="1454312"/>
                </a:lnTo>
                <a:cubicBezTo>
                  <a:pt x="4627173" y="1614955"/>
                  <a:pt x="4496947" y="1745181"/>
                  <a:pt x="4336304" y="1745181"/>
                </a:cubicBezTo>
                <a:lnTo>
                  <a:pt x="290869" y="1745181"/>
                </a:lnTo>
                <a:cubicBezTo>
                  <a:pt x="130226" y="1745181"/>
                  <a:pt x="0" y="1614955"/>
                  <a:pt x="0" y="1454312"/>
                </a:cubicBezTo>
                <a:lnTo>
                  <a:pt x="0" y="290869"/>
                </a:lnTo>
                <a:close/>
              </a:path>
            </a:pathLst>
          </a:custGeom>
          <a:solidFill>
            <a:schemeClr val="accent4"/>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marL="0" lvl="0" indent="0" algn="ctr" defTabSz="1911350">
              <a:lnSpc>
                <a:spcPct val="90000"/>
              </a:lnSpc>
              <a:spcBef>
                <a:spcPct val="0"/>
              </a:spcBef>
              <a:spcAft>
                <a:spcPct val="35000"/>
              </a:spcAft>
              <a:buNone/>
            </a:pPr>
            <a:r>
              <a:rPr lang="en-US" sz="3200" kern="1200" dirty="0">
                <a:solidFill>
                  <a:sysClr val="windowText" lastClr="000000"/>
                </a:solidFill>
              </a:rPr>
              <a:t>On site / in a work</a:t>
            </a:r>
          </a:p>
          <a:p>
            <a:pPr marL="0" lvl="0" indent="0" algn="ctr" defTabSz="1911350">
              <a:lnSpc>
                <a:spcPct val="90000"/>
              </a:lnSpc>
              <a:spcBef>
                <a:spcPct val="0"/>
              </a:spcBef>
              <a:spcAft>
                <a:spcPct val="35000"/>
              </a:spcAft>
              <a:buNone/>
            </a:pPr>
            <a:r>
              <a:rPr lang="en-US" sz="3200" kern="1200" dirty="0">
                <a:solidFill>
                  <a:sysClr val="windowText" lastClr="000000"/>
                </a:solidFill>
              </a:rPr>
              <a:t>environment</a:t>
            </a:r>
            <a:endParaRPr lang="en-GB" sz="3200" kern="1200" dirty="0">
              <a:solidFill>
                <a:sysClr val="windowText" lastClr="000000"/>
              </a:solidFill>
            </a:endParaRPr>
          </a:p>
        </p:txBody>
      </p:sp>
      <p:sp>
        <p:nvSpPr>
          <p:cNvPr id="37" name="Oval 36" descr="Employee badge with solid fill">
            <a:extLst>
              <a:ext uri="{FF2B5EF4-FFF2-40B4-BE49-F238E27FC236}">
                <a16:creationId xmlns:a16="http://schemas.microsoft.com/office/drawing/2014/main" id="{1E2DF857-FA4C-AE81-743B-7ED7F2DAA1F8}"/>
              </a:ext>
            </a:extLst>
          </p:cNvPr>
          <p:cNvSpPr/>
          <p:nvPr/>
        </p:nvSpPr>
        <p:spPr>
          <a:xfrm>
            <a:off x="9525000" y="6595128"/>
            <a:ext cx="1745181" cy="1745181"/>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reeform: Shape 37">
            <a:extLst>
              <a:ext uri="{FF2B5EF4-FFF2-40B4-BE49-F238E27FC236}">
                <a16:creationId xmlns:a16="http://schemas.microsoft.com/office/drawing/2014/main" id="{8E6056CA-2CD5-5771-15B6-FCBDFD4B25F0}"/>
              </a:ext>
            </a:extLst>
          </p:cNvPr>
          <p:cNvSpPr/>
          <p:nvPr/>
        </p:nvSpPr>
        <p:spPr>
          <a:xfrm>
            <a:off x="11451027" y="6595128"/>
            <a:ext cx="4627173" cy="1745181"/>
          </a:xfrm>
          <a:custGeom>
            <a:avLst/>
            <a:gdLst>
              <a:gd name="connsiteX0" fmla="*/ 0 w 4627173"/>
              <a:gd name="connsiteY0" fmla="*/ 290869 h 1745181"/>
              <a:gd name="connsiteX1" fmla="*/ 290869 w 4627173"/>
              <a:gd name="connsiteY1" fmla="*/ 0 h 1745181"/>
              <a:gd name="connsiteX2" fmla="*/ 4336304 w 4627173"/>
              <a:gd name="connsiteY2" fmla="*/ 0 h 1745181"/>
              <a:gd name="connsiteX3" fmla="*/ 4627173 w 4627173"/>
              <a:gd name="connsiteY3" fmla="*/ 290869 h 1745181"/>
              <a:gd name="connsiteX4" fmla="*/ 4627173 w 4627173"/>
              <a:gd name="connsiteY4" fmla="*/ 1454312 h 1745181"/>
              <a:gd name="connsiteX5" fmla="*/ 4336304 w 4627173"/>
              <a:gd name="connsiteY5" fmla="*/ 1745181 h 1745181"/>
              <a:gd name="connsiteX6" fmla="*/ 290869 w 4627173"/>
              <a:gd name="connsiteY6" fmla="*/ 1745181 h 1745181"/>
              <a:gd name="connsiteX7" fmla="*/ 0 w 4627173"/>
              <a:gd name="connsiteY7" fmla="*/ 1454312 h 1745181"/>
              <a:gd name="connsiteX8" fmla="*/ 0 w 4627173"/>
              <a:gd name="connsiteY8" fmla="*/ 290869 h 174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7173" h="1745181">
                <a:moveTo>
                  <a:pt x="0" y="290869"/>
                </a:moveTo>
                <a:cubicBezTo>
                  <a:pt x="0" y="130226"/>
                  <a:pt x="130226" y="0"/>
                  <a:pt x="290869" y="0"/>
                </a:cubicBezTo>
                <a:lnTo>
                  <a:pt x="4336304" y="0"/>
                </a:lnTo>
                <a:cubicBezTo>
                  <a:pt x="4496947" y="0"/>
                  <a:pt x="4627173" y="130226"/>
                  <a:pt x="4627173" y="290869"/>
                </a:cubicBezTo>
                <a:lnTo>
                  <a:pt x="4627173" y="1454312"/>
                </a:lnTo>
                <a:cubicBezTo>
                  <a:pt x="4627173" y="1614955"/>
                  <a:pt x="4496947" y="1745181"/>
                  <a:pt x="4336304" y="1745181"/>
                </a:cubicBezTo>
                <a:lnTo>
                  <a:pt x="290869" y="1745181"/>
                </a:lnTo>
                <a:cubicBezTo>
                  <a:pt x="130226" y="1745181"/>
                  <a:pt x="0" y="1614955"/>
                  <a:pt x="0" y="1454312"/>
                </a:cubicBezTo>
                <a:lnTo>
                  <a:pt x="0" y="290869"/>
                </a:lnTo>
                <a:close/>
              </a:path>
            </a:pathLst>
          </a:custGeom>
          <a:solidFill>
            <a:schemeClr val="accent5"/>
          </a:solid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marL="0" lvl="0" indent="0" algn="ctr" defTabSz="1911350">
              <a:lnSpc>
                <a:spcPct val="90000"/>
              </a:lnSpc>
              <a:spcBef>
                <a:spcPct val="0"/>
              </a:spcBef>
              <a:spcAft>
                <a:spcPct val="35000"/>
              </a:spcAft>
              <a:buNone/>
            </a:pPr>
            <a:r>
              <a:rPr lang="en-US" sz="3200" kern="1200" dirty="0">
                <a:solidFill>
                  <a:sysClr val="windowText" lastClr="000000"/>
                </a:solidFill>
              </a:rPr>
              <a:t>Led by the employer</a:t>
            </a:r>
            <a:endParaRPr lang="en-GB" sz="3200" kern="1200" dirty="0">
              <a:solidFill>
                <a:sysClr val="windowText" lastClr="000000"/>
              </a:solidFill>
            </a:endParaRPr>
          </a:p>
        </p:txBody>
      </p:sp>
      <p:grpSp>
        <p:nvGrpSpPr>
          <p:cNvPr id="39" name="Group 38">
            <a:extLst>
              <a:ext uri="{FF2B5EF4-FFF2-40B4-BE49-F238E27FC236}">
                <a16:creationId xmlns:a16="http://schemas.microsoft.com/office/drawing/2014/main" id="{BF3D5B97-8783-B876-D472-651A24B1700C}"/>
              </a:ext>
            </a:extLst>
          </p:cNvPr>
          <p:cNvGrpSpPr/>
          <p:nvPr/>
        </p:nvGrpSpPr>
        <p:grpSpPr>
          <a:xfrm rot="16200000">
            <a:off x="1094209" y="2565024"/>
            <a:ext cx="1357735" cy="1333087"/>
            <a:chOff x="1094209" y="4343373"/>
            <a:chExt cx="1357735" cy="1333087"/>
          </a:xfrm>
        </p:grpSpPr>
        <p:sp>
          <p:nvSpPr>
            <p:cNvPr id="40" name="Block Arc 39">
              <a:extLst>
                <a:ext uri="{FF2B5EF4-FFF2-40B4-BE49-F238E27FC236}">
                  <a16:creationId xmlns:a16="http://schemas.microsoft.com/office/drawing/2014/main" id="{9D3FC58C-AE2E-700B-9785-0B6C14DA5240}"/>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1" name="Block Arc 40">
              <a:extLst>
                <a:ext uri="{FF2B5EF4-FFF2-40B4-BE49-F238E27FC236}">
                  <a16:creationId xmlns:a16="http://schemas.microsoft.com/office/drawing/2014/main" id="{EB7B63A0-D498-4EF7-505B-F56C96A657D3}"/>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2" name="Block Arc 41">
              <a:extLst>
                <a:ext uri="{FF2B5EF4-FFF2-40B4-BE49-F238E27FC236}">
                  <a16:creationId xmlns:a16="http://schemas.microsoft.com/office/drawing/2014/main" id="{14F357FE-810E-E88A-9603-FFD232AC5C58}"/>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3" name="Block Arc 42">
              <a:extLst>
                <a:ext uri="{FF2B5EF4-FFF2-40B4-BE49-F238E27FC236}">
                  <a16:creationId xmlns:a16="http://schemas.microsoft.com/office/drawing/2014/main" id="{E66E3CAE-B037-CB11-9B64-70209A3ECB01}"/>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Freeform: Shape 43">
              <a:extLst>
                <a:ext uri="{FF2B5EF4-FFF2-40B4-BE49-F238E27FC236}">
                  <a16:creationId xmlns:a16="http://schemas.microsoft.com/office/drawing/2014/main" id="{129E7920-1F22-A21A-4C59-A5A361B00A5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45" name="Freeform: Shape 44">
              <a:extLst>
                <a:ext uri="{FF2B5EF4-FFF2-40B4-BE49-F238E27FC236}">
                  <a16:creationId xmlns:a16="http://schemas.microsoft.com/office/drawing/2014/main" id="{D5086781-44B0-38CD-3C6E-6E0417433972}"/>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6" name="Freeform: Shape 45">
              <a:extLst>
                <a:ext uri="{FF2B5EF4-FFF2-40B4-BE49-F238E27FC236}">
                  <a16:creationId xmlns:a16="http://schemas.microsoft.com/office/drawing/2014/main" id="{B55C98B1-EE4D-2890-F332-61F09E4F72BB}"/>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7" name="Freeform: Shape 46">
              <a:extLst>
                <a:ext uri="{FF2B5EF4-FFF2-40B4-BE49-F238E27FC236}">
                  <a16:creationId xmlns:a16="http://schemas.microsoft.com/office/drawing/2014/main" id="{1B705EBD-F93A-DAD9-3F3A-B54AAE505D8E}"/>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8" name="Freeform: Shape 47">
              <a:extLst>
                <a:ext uri="{FF2B5EF4-FFF2-40B4-BE49-F238E27FC236}">
                  <a16:creationId xmlns:a16="http://schemas.microsoft.com/office/drawing/2014/main" id="{A2927F56-915A-509C-DC2E-B26F5C116B95}"/>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rgbClr val="142B54"/>
            </a:solidFill>
            <a:prstDash val="solid"/>
            <a:headEnd type="none" w="sm" len="sm"/>
            <a:tailEnd type="none" w="sm" len="sm"/>
          </a:ln>
        </p:spPr>
      </p:sp>
      <p:graphicFrame>
        <p:nvGraphicFramePr>
          <p:cNvPr id="14" name="Diagram 13">
            <a:extLst>
              <a:ext uri="{FF2B5EF4-FFF2-40B4-BE49-F238E27FC236}">
                <a16:creationId xmlns:a16="http://schemas.microsoft.com/office/drawing/2014/main" id="{6CCB485A-326A-6128-CE9A-1FF3553313B3}"/>
              </a:ext>
            </a:extLst>
          </p:cNvPr>
          <p:cNvGraphicFramePr/>
          <p:nvPr>
            <p:extLst>
              <p:ext uri="{D42A27DB-BD31-4B8C-83A1-F6EECF244321}">
                <p14:modId xmlns:p14="http://schemas.microsoft.com/office/powerpoint/2010/main" val="4028615343"/>
              </p:ext>
            </p:extLst>
          </p:nvPr>
        </p:nvGraphicFramePr>
        <p:xfrm>
          <a:off x="7315200" y="1698580"/>
          <a:ext cx="10306892" cy="750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1098798" y="5524500"/>
            <a:ext cx="6839792" cy="2819400"/>
          </a:xfrm>
          <a:prstGeom prst="roundRect">
            <a:avLst>
              <a:gd name="adj" fmla="val 25706"/>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Calibri" panose="020F0502020204030204" pitchFamily="34" charset="0"/>
              </a:rPr>
              <a:t>Work Tasters can focus on the entire spectrum of job roles and career paths in the construction sector.</a:t>
            </a:r>
            <a:endParaRPr lang="en-GB" sz="3200" dirty="0">
              <a:solidFill>
                <a:schemeClr val="tx1"/>
              </a:solidFill>
              <a:latin typeface="Calibri" panose="020F0502020204030204" pitchFamily="34" charset="0"/>
            </a:endParaRPr>
          </a:p>
        </p:txBody>
      </p:sp>
      <p:grpSp>
        <p:nvGrpSpPr>
          <p:cNvPr id="4" name="Group 3">
            <a:extLst>
              <a:ext uri="{FF2B5EF4-FFF2-40B4-BE49-F238E27FC236}">
                <a16:creationId xmlns:a16="http://schemas.microsoft.com/office/drawing/2014/main" id="{5681709A-FBCE-56E6-624E-23E9433E0E7B}"/>
              </a:ext>
            </a:extLst>
          </p:cNvPr>
          <p:cNvGrpSpPr/>
          <p:nvPr/>
        </p:nvGrpSpPr>
        <p:grpSpPr>
          <a:xfrm>
            <a:off x="1094209" y="4343373"/>
            <a:ext cx="1357735" cy="1333087"/>
            <a:chOff x="1094209" y="4343373"/>
            <a:chExt cx="1357735" cy="1333087"/>
          </a:xfrm>
        </p:grpSpPr>
        <p:sp>
          <p:nvSpPr>
            <p:cNvPr id="9" name="Block Arc 8">
              <a:extLst>
                <a:ext uri="{FF2B5EF4-FFF2-40B4-BE49-F238E27FC236}">
                  <a16:creationId xmlns:a16="http://schemas.microsoft.com/office/drawing/2014/main" id="{41ADCCDA-A236-9473-6A3B-30003B360D2B}"/>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5ED4ADF7-407A-6B47-AEC7-F29FC0C115E4}"/>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9C299344-CC60-DA2D-AEBD-0747B16972C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D7A5936E-53A9-D124-FFDE-4020939B415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DA5EFA7-1921-FD2E-371A-32BA28C8851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16" name="Freeform: Shape 15">
              <a:extLst>
                <a:ext uri="{FF2B5EF4-FFF2-40B4-BE49-F238E27FC236}">
                  <a16:creationId xmlns:a16="http://schemas.microsoft.com/office/drawing/2014/main" id="{A4EBF0D0-AC2A-22BB-4699-6640C9B55278}"/>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7" name="Freeform: Shape 16">
              <a:extLst>
                <a:ext uri="{FF2B5EF4-FFF2-40B4-BE49-F238E27FC236}">
                  <a16:creationId xmlns:a16="http://schemas.microsoft.com/office/drawing/2014/main" id="{F5B948AF-6370-52D7-8D63-41728C214A80}"/>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8" name="Freeform: Shape 17">
              <a:extLst>
                <a:ext uri="{FF2B5EF4-FFF2-40B4-BE49-F238E27FC236}">
                  <a16:creationId xmlns:a16="http://schemas.microsoft.com/office/drawing/2014/main" id="{4E01D3AF-C7CB-D727-14EB-E5EB1DF0D811}"/>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9" name="Freeform: Shape 18">
              <a:extLst>
                <a:ext uri="{FF2B5EF4-FFF2-40B4-BE49-F238E27FC236}">
                  <a16:creationId xmlns:a16="http://schemas.microsoft.com/office/drawing/2014/main" id="{D30C3FF1-E1B6-3E0F-B56B-FA3931E46637}"/>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Tree>
    <p:extLst>
      <p:ext uri="{BB962C8B-B14F-4D97-AF65-F5344CB8AC3E}">
        <p14:creationId xmlns:p14="http://schemas.microsoft.com/office/powerpoint/2010/main" val="4074202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chemeClr val="bg1"/>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chemeClr val="bg1"/>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chemeClr val="bg1"/>
            </a:solidFill>
            <a:prstDash val="solid"/>
            <a:headEnd type="none" w="sm" len="sm"/>
            <a:tailEnd type="none" w="sm" len="sm"/>
          </a:ln>
        </p:spPr>
      </p:sp>
      <p:sp>
        <p:nvSpPr>
          <p:cNvPr id="7" name="Rounded Rectangle 6"/>
          <p:cNvSpPr/>
          <p:nvPr/>
        </p:nvSpPr>
        <p:spPr>
          <a:xfrm>
            <a:off x="2317190" y="2642765"/>
            <a:ext cx="13303809" cy="1129135"/>
          </a:xfrm>
          <a:prstGeom prst="roundRect">
            <a:avLst>
              <a:gd name="adj" fmla="val 25706"/>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Calibri" panose="020F0502020204030204" pitchFamily="34" charset="0"/>
              </a:rPr>
              <a:t>Work Tasters support industry with recruitment challenges</a:t>
            </a:r>
            <a:endParaRPr lang="en-GB" sz="3200" dirty="0">
              <a:solidFill>
                <a:schemeClr val="tx1"/>
              </a:solidFill>
              <a:latin typeface="Calibri" panose="020F0502020204030204" pitchFamily="34" charset="0"/>
            </a:endParaRPr>
          </a:p>
        </p:txBody>
      </p:sp>
      <p:grpSp>
        <p:nvGrpSpPr>
          <p:cNvPr id="4" name="Group 3">
            <a:extLst>
              <a:ext uri="{FF2B5EF4-FFF2-40B4-BE49-F238E27FC236}">
                <a16:creationId xmlns:a16="http://schemas.microsoft.com/office/drawing/2014/main" id="{5681709A-FBCE-56E6-624E-23E9433E0E7B}"/>
              </a:ext>
            </a:extLst>
          </p:cNvPr>
          <p:cNvGrpSpPr/>
          <p:nvPr/>
        </p:nvGrpSpPr>
        <p:grpSpPr>
          <a:xfrm rot="5400000">
            <a:off x="1094997" y="2260224"/>
            <a:ext cx="1357735" cy="1333087"/>
            <a:chOff x="1094209" y="4343373"/>
            <a:chExt cx="1357735" cy="1333087"/>
          </a:xfrm>
        </p:grpSpPr>
        <p:sp>
          <p:nvSpPr>
            <p:cNvPr id="9" name="Block Arc 8">
              <a:extLst>
                <a:ext uri="{FF2B5EF4-FFF2-40B4-BE49-F238E27FC236}">
                  <a16:creationId xmlns:a16="http://schemas.microsoft.com/office/drawing/2014/main" id="{41ADCCDA-A236-9473-6A3B-30003B360D2B}"/>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5ED4ADF7-407A-6B47-AEC7-F29FC0C115E4}"/>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9C299344-CC60-DA2D-AEBD-0747B16972C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D7A5936E-53A9-D124-FFDE-4020939B415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DA5EFA7-1921-FD2E-371A-32BA28C8851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16" name="Freeform: Shape 15">
              <a:extLst>
                <a:ext uri="{FF2B5EF4-FFF2-40B4-BE49-F238E27FC236}">
                  <a16:creationId xmlns:a16="http://schemas.microsoft.com/office/drawing/2014/main" id="{A4EBF0D0-AC2A-22BB-4699-6640C9B55278}"/>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7" name="Freeform: Shape 16">
              <a:extLst>
                <a:ext uri="{FF2B5EF4-FFF2-40B4-BE49-F238E27FC236}">
                  <a16:creationId xmlns:a16="http://schemas.microsoft.com/office/drawing/2014/main" id="{F5B948AF-6370-52D7-8D63-41728C214A80}"/>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8" name="Freeform: Shape 17">
              <a:extLst>
                <a:ext uri="{FF2B5EF4-FFF2-40B4-BE49-F238E27FC236}">
                  <a16:creationId xmlns:a16="http://schemas.microsoft.com/office/drawing/2014/main" id="{4E01D3AF-C7CB-D727-14EB-E5EB1DF0D811}"/>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9" name="Freeform: Shape 18">
              <a:extLst>
                <a:ext uri="{FF2B5EF4-FFF2-40B4-BE49-F238E27FC236}">
                  <a16:creationId xmlns:a16="http://schemas.microsoft.com/office/drawing/2014/main" id="{D30C3FF1-E1B6-3E0F-B56B-FA3931E46637}"/>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
        <p:nvSpPr>
          <p:cNvPr id="10" name="Oval 9" descr="Head with gears with solid fill">
            <a:extLst>
              <a:ext uri="{FF2B5EF4-FFF2-40B4-BE49-F238E27FC236}">
                <a16:creationId xmlns:a16="http://schemas.microsoft.com/office/drawing/2014/main" id="{E10B1572-D5E8-72A8-056C-A10B6ED4600E}"/>
              </a:ext>
            </a:extLst>
          </p:cNvPr>
          <p:cNvSpPr/>
          <p:nvPr/>
        </p:nvSpPr>
        <p:spPr>
          <a:xfrm>
            <a:off x="1161137" y="4130759"/>
            <a:ext cx="1225455" cy="1165141"/>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Rounded Corners 19">
            <a:extLst>
              <a:ext uri="{FF2B5EF4-FFF2-40B4-BE49-F238E27FC236}">
                <a16:creationId xmlns:a16="http://schemas.microsoft.com/office/drawing/2014/main" id="{F1F1EFFE-6B11-B3F4-4623-CB0B0540AE26}"/>
              </a:ext>
            </a:extLst>
          </p:cNvPr>
          <p:cNvSpPr/>
          <p:nvPr/>
        </p:nvSpPr>
        <p:spPr>
          <a:xfrm>
            <a:off x="2950423" y="4068008"/>
            <a:ext cx="12649199" cy="1232802"/>
          </a:xfrm>
          <a:prstGeom prst="roundRect">
            <a:avLst>
              <a:gd name="adj" fmla="val 26557"/>
            </a:avLst>
          </a:prstGeom>
          <a:solidFill>
            <a:schemeClr val="accent3"/>
          </a:solidFill>
          <a:ln>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marL="0" lvl="0" indent="0" algn="l" defTabSz="1911350">
              <a:lnSpc>
                <a:spcPct val="90000"/>
              </a:lnSpc>
              <a:spcBef>
                <a:spcPct val="0"/>
              </a:spcBef>
              <a:spcAft>
                <a:spcPct val="35000"/>
              </a:spcAft>
              <a:buNone/>
            </a:pPr>
            <a:r>
              <a:rPr lang="en-US" sz="2400" dirty="0">
                <a:solidFill>
                  <a:schemeClr val="tx1"/>
                </a:solidFill>
              </a:rPr>
              <a:t>Young people will be more informed about different </a:t>
            </a:r>
            <a:r>
              <a:rPr lang="en-US" sz="2400" dirty="0" smtClean="0">
                <a:solidFill>
                  <a:schemeClr val="tx1"/>
                </a:solidFill>
              </a:rPr>
              <a:t>job roles </a:t>
            </a:r>
            <a:r>
              <a:rPr lang="en-US" sz="2400" dirty="0">
                <a:solidFill>
                  <a:schemeClr val="tx1"/>
                </a:solidFill>
              </a:rPr>
              <a:t>and will hopefully be less likely to drop out of apprenticeships or jobs due to them not matching expectations.</a:t>
            </a:r>
            <a:endParaRPr lang="en-GB" sz="2400" kern="1200" dirty="0">
              <a:solidFill>
                <a:schemeClr val="tx1"/>
              </a:solidFill>
            </a:endParaRPr>
          </a:p>
        </p:txBody>
      </p:sp>
      <p:sp>
        <p:nvSpPr>
          <p:cNvPr id="21" name="Oval 20" descr="Group with solid fill">
            <a:extLst>
              <a:ext uri="{FF2B5EF4-FFF2-40B4-BE49-F238E27FC236}">
                <a16:creationId xmlns:a16="http://schemas.microsoft.com/office/drawing/2014/main" id="{0AB6F9C3-0BE3-2C91-5A14-FE43B86C6063}"/>
              </a:ext>
            </a:extLst>
          </p:cNvPr>
          <p:cNvSpPr/>
          <p:nvPr/>
        </p:nvSpPr>
        <p:spPr>
          <a:xfrm>
            <a:off x="1161137" y="5644703"/>
            <a:ext cx="1225455" cy="1288844"/>
          </a:xfrm>
          <a:prstGeom prst="ellipse">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Oval 22" descr="Upward trend with solid fill">
            <a:extLst>
              <a:ext uri="{FF2B5EF4-FFF2-40B4-BE49-F238E27FC236}">
                <a16:creationId xmlns:a16="http://schemas.microsoft.com/office/drawing/2014/main" id="{30BC4778-6892-E859-26C9-EC3010FAD8F1}"/>
              </a:ext>
            </a:extLst>
          </p:cNvPr>
          <p:cNvSpPr/>
          <p:nvPr/>
        </p:nvSpPr>
        <p:spPr>
          <a:xfrm>
            <a:off x="1180317" y="7207162"/>
            <a:ext cx="1187094" cy="1136738"/>
          </a:xfrm>
          <a:prstGeom prst="ellipse">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1" name="Rectangle: Rounded Corners 30">
            <a:extLst>
              <a:ext uri="{FF2B5EF4-FFF2-40B4-BE49-F238E27FC236}">
                <a16:creationId xmlns:a16="http://schemas.microsoft.com/office/drawing/2014/main" id="{F5EC05EA-BF1C-9AC1-2648-67682339433B}"/>
              </a:ext>
            </a:extLst>
          </p:cNvPr>
          <p:cNvSpPr/>
          <p:nvPr/>
        </p:nvSpPr>
        <p:spPr>
          <a:xfrm>
            <a:off x="2950423" y="5596918"/>
            <a:ext cx="12649199" cy="1232802"/>
          </a:xfrm>
          <a:prstGeom prst="roundRect">
            <a:avLst>
              <a:gd name="adj" fmla="val 26557"/>
            </a:avLst>
          </a:prstGeom>
          <a:solidFill>
            <a:schemeClr val="accent4"/>
          </a:solidFill>
          <a:ln>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marL="0" lvl="0" indent="0" algn="l" defTabSz="1911350">
              <a:lnSpc>
                <a:spcPct val="90000"/>
              </a:lnSpc>
              <a:spcBef>
                <a:spcPct val="0"/>
              </a:spcBef>
              <a:spcAft>
                <a:spcPct val="35000"/>
              </a:spcAft>
              <a:buNone/>
            </a:pPr>
            <a:r>
              <a:rPr lang="en-US" sz="2400" kern="1200" dirty="0">
                <a:solidFill>
                  <a:schemeClr val="tx1"/>
                </a:solidFill>
              </a:rPr>
              <a:t>The sector needs young people with the widest range of skillsets and interests to match </a:t>
            </a:r>
            <a:r>
              <a:rPr lang="en-US" sz="2400" dirty="0">
                <a:solidFill>
                  <a:schemeClr val="tx1"/>
                </a:solidFill>
              </a:rPr>
              <a:t>the increased diversity of job roles in construction. </a:t>
            </a:r>
            <a:endParaRPr lang="en-GB" sz="2400" kern="1200" dirty="0">
              <a:solidFill>
                <a:schemeClr val="tx1"/>
              </a:solidFill>
            </a:endParaRPr>
          </a:p>
        </p:txBody>
      </p:sp>
      <p:sp>
        <p:nvSpPr>
          <p:cNvPr id="32" name="Rectangle: Rounded Corners 31">
            <a:extLst>
              <a:ext uri="{FF2B5EF4-FFF2-40B4-BE49-F238E27FC236}">
                <a16:creationId xmlns:a16="http://schemas.microsoft.com/office/drawing/2014/main" id="{24DF53BD-1AEC-3469-8D81-504E2BBCCD6F}"/>
              </a:ext>
            </a:extLst>
          </p:cNvPr>
          <p:cNvSpPr/>
          <p:nvPr/>
        </p:nvSpPr>
        <p:spPr>
          <a:xfrm>
            <a:off x="2950423" y="7153247"/>
            <a:ext cx="12649199" cy="1232802"/>
          </a:xfrm>
          <a:prstGeom prst="roundRect">
            <a:avLst>
              <a:gd name="adj" fmla="val 26557"/>
            </a:avLst>
          </a:prstGeom>
          <a:solidFill>
            <a:schemeClr val="accent5"/>
          </a:solidFill>
          <a:ln>
            <a:solidFill>
              <a:schemeClr val="accent3"/>
            </a:solid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4413" tIns="139803" rIns="194413" bIns="139803" numCol="1" spcCol="1270" anchor="ctr" anchorCtr="0">
            <a:noAutofit/>
          </a:bodyPr>
          <a:lstStyle/>
          <a:p>
            <a:pPr lvl="0" defTabSz="1911350">
              <a:lnSpc>
                <a:spcPct val="90000"/>
              </a:lnSpc>
              <a:spcBef>
                <a:spcPct val="0"/>
              </a:spcBef>
              <a:spcAft>
                <a:spcPct val="35000"/>
              </a:spcAft>
            </a:pPr>
            <a:r>
              <a:rPr lang="en-US" sz="2400" dirty="0">
                <a:solidFill>
                  <a:schemeClr val="tx1"/>
                </a:solidFill>
              </a:rPr>
              <a:t>Work Tasters are an opportunity to improve young people’s perceptions of the construction sector.</a:t>
            </a:r>
            <a:endParaRPr lang="en-GB" sz="2400" kern="1200" dirty="0">
              <a:solidFill>
                <a:schemeClr val="tx1"/>
              </a:solidFill>
            </a:endParaRPr>
          </a:p>
        </p:txBody>
      </p:sp>
    </p:spTree>
    <p:extLst>
      <p:ext uri="{BB962C8B-B14F-4D97-AF65-F5344CB8AC3E}">
        <p14:creationId xmlns:p14="http://schemas.microsoft.com/office/powerpoint/2010/main" val="290154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ed Rectangle 6">
            <a:extLst>
              <a:ext uri="{FF2B5EF4-FFF2-40B4-BE49-F238E27FC236}">
                <a16:creationId xmlns:a16="http://schemas.microsoft.com/office/drawing/2014/main" id="{D897829D-2296-F7F9-3D3C-1E01BC385494}"/>
              </a:ext>
            </a:extLst>
          </p:cNvPr>
          <p:cNvSpPr/>
          <p:nvPr/>
        </p:nvSpPr>
        <p:spPr>
          <a:xfrm>
            <a:off x="1098798" y="5524500"/>
            <a:ext cx="4768602" cy="2819400"/>
          </a:xfrm>
          <a:prstGeom prst="roundRect">
            <a:avLst>
              <a:gd name="adj" fmla="val 25706"/>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Calibri" panose="020F0502020204030204" pitchFamily="34" charset="0"/>
              </a:rPr>
              <a:t>Construction Work Tasters are aimed at 16 to 25-year-olds.</a:t>
            </a:r>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rgbClr val="142B54"/>
            </a:solidFill>
            <a:prstDash val="solid"/>
            <a:headEnd type="none" w="sm" len="sm"/>
            <a:tailEnd type="none" w="sm" len="sm"/>
          </a:ln>
        </p:spPr>
      </p:sp>
      <p:grpSp>
        <p:nvGrpSpPr>
          <p:cNvPr id="39" name="Group 38">
            <a:extLst>
              <a:ext uri="{FF2B5EF4-FFF2-40B4-BE49-F238E27FC236}">
                <a16:creationId xmlns:a16="http://schemas.microsoft.com/office/drawing/2014/main" id="{BF3D5B97-8783-B876-D472-651A24B1700C}"/>
              </a:ext>
            </a:extLst>
          </p:cNvPr>
          <p:cNvGrpSpPr/>
          <p:nvPr/>
        </p:nvGrpSpPr>
        <p:grpSpPr>
          <a:xfrm rot="16200000">
            <a:off x="1094209" y="4343373"/>
            <a:ext cx="1357735" cy="1333087"/>
            <a:chOff x="1094209" y="4343373"/>
            <a:chExt cx="1357735" cy="1333087"/>
          </a:xfrm>
        </p:grpSpPr>
        <p:sp>
          <p:nvSpPr>
            <p:cNvPr id="40" name="Block Arc 39">
              <a:extLst>
                <a:ext uri="{FF2B5EF4-FFF2-40B4-BE49-F238E27FC236}">
                  <a16:creationId xmlns:a16="http://schemas.microsoft.com/office/drawing/2014/main" id="{9D3FC58C-AE2E-700B-9785-0B6C14DA5240}"/>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1" name="Block Arc 40">
              <a:extLst>
                <a:ext uri="{FF2B5EF4-FFF2-40B4-BE49-F238E27FC236}">
                  <a16:creationId xmlns:a16="http://schemas.microsoft.com/office/drawing/2014/main" id="{EB7B63A0-D498-4EF7-505B-F56C96A657D3}"/>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2" name="Block Arc 41">
              <a:extLst>
                <a:ext uri="{FF2B5EF4-FFF2-40B4-BE49-F238E27FC236}">
                  <a16:creationId xmlns:a16="http://schemas.microsoft.com/office/drawing/2014/main" id="{14F357FE-810E-E88A-9603-FFD232AC5C58}"/>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3" name="Block Arc 42">
              <a:extLst>
                <a:ext uri="{FF2B5EF4-FFF2-40B4-BE49-F238E27FC236}">
                  <a16:creationId xmlns:a16="http://schemas.microsoft.com/office/drawing/2014/main" id="{E66E3CAE-B037-CB11-9B64-70209A3ECB01}"/>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4" name="Freeform: Shape 43">
              <a:extLst>
                <a:ext uri="{FF2B5EF4-FFF2-40B4-BE49-F238E27FC236}">
                  <a16:creationId xmlns:a16="http://schemas.microsoft.com/office/drawing/2014/main" id="{129E7920-1F22-A21A-4C59-A5A361B00A5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45" name="Freeform: Shape 44">
              <a:extLst>
                <a:ext uri="{FF2B5EF4-FFF2-40B4-BE49-F238E27FC236}">
                  <a16:creationId xmlns:a16="http://schemas.microsoft.com/office/drawing/2014/main" id="{D5086781-44B0-38CD-3C6E-6E0417433972}"/>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6" name="Freeform: Shape 45">
              <a:extLst>
                <a:ext uri="{FF2B5EF4-FFF2-40B4-BE49-F238E27FC236}">
                  <a16:creationId xmlns:a16="http://schemas.microsoft.com/office/drawing/2014/main" id="{B55C98B1-EE4D-2890-F332-61F09E4F72BB}"/>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7" name="Freeform: Shape 46">
              <a:extLst>
                <a:ext uri="{FF2B5EF4-FFF2-40B4-BE49-F238E27FC236}">
                  <a16:creationId xmlns:a16="http://schemas.microsoft.com/office/drawing/2014/main" id="{1B705EBD-F93A-DAD9-3F3A-B54AAE505D8E}"/>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48" name="Freeform: Shape 47">
              <a:extLst>
                <a:ext uri="{FF2B5EF4-FFF2-40B4-BE49-F238E27FC236}">
                  <a16:creationId xmlns:a16="http://schemas.microsoft.com/office/drawing/2014/main" id="{A2927F56-915A-509C-DC2E-B26F5C116B95}"/>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graphicFrame>
        <p:nvGraphicFramePr>
          <p:cNvPr id="4" name="Diagram 3">
            <a:extLst>
              <a:ext uri="{FF2B5EF4-FFF2-40B4-BE49-F238E27FC236}">
                <a16:creationId xmlns:a16="http://schemas.microsoft.com/office/drawing/2014/main" id="{A55E53DB-5E21-51C5-098F-6548E5E6A497}"/>
              </a:ext>
            </a:extLst>
          </p:cNvPr>
          <p:cNvGraphicFramePr/>
          <p:nvPr>
            <p:extLst>
              <p:ext uri="{D42A27DB-BD31-4B8C-83A1-F6EECF244321}">
                <p14:modId xmlns:p14="http://schemas.microsoft.com/office/powerpoint/2010/main" val="2583388504"/>
              </p:ext>
            </p:extLst>
          </p:nvPr>
        </p:nvGraphicFramePr>
        <p:xfrm>
          <a:off x="6893215" y="1797990"/>
          <a:ext cx="10632785" cy="7062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053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1DE54BDD-D987-5598-C5B0-68FC07A9F79F}"/>
              </a:ext>
            </a:extLst>
          </p:cNvPr>
          <p:cNvSpPr/>
          <p:nvPr/>
        </p:nvSpPr>
        <p:spPr>
          <a:xfrm>
            <a:off x="12823978" y="7583969"/>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t>More likely to complete qualification and remain in the sector</a:t>
            </a:r>
            <a:endParaRPr lang="en-GB" sz="2400" kern="1200" dirty="0"/>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8" name="AutoShape 7"/>
          <p:cNvSpPr/>
          <p:nvPr/>
        </p:nvSpPr>
        <p:spPr>
          <a:xfrm>
            <a:off x="7162800" y="1595180"/>
            <a:ext cx="10260000" cy="0"/>
          </a:xfrm>
          <a:prstGeom prst="line">
            <a:avLst/>
          </a:prstGeom>
          <a:ln w="38100" cap="rnd">
            <a:solidFill>
              <a:srgbClr val="142B54"/>
            </a:solidFill>
            <a:prstDash val="solid"/>
            <a:headEnd type="none" w="sm" len="sm"/>
            <a:tailEnd type="none" w="sm" len="sm"/>
          </a:ln>
        </p:spPr>
      </p:sp>
      <p:sp>
        <p:nvSpPr>
          <p:cNvPr id="7" name="Rounded Rectangle 6"/>
          <p:cNvSpPr/>
          <p:nvPr/>
        </p:nvSpPr>
        <p:spPr>
          <a:xfrm>
            <a:off x="1098798" y="3685928"/>
            <a:ext cx="5530602" cy="5109285"/>
          </a:xfrm>
          <a:prstGeom prst="roundRect">
            <a:avLst>
              <a:gd name="adj" fmla="val 12580"/>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solidFill>
                  <a:schemeClr val="tx1"/>
                </a:solidFill>
                <a:latin typeface="Calibri" panose="020F0502020204030204" pitchFamily="34" charset="0"/>
              </a:rPr>
              <a:t>For young people who are </a:t>
            </a:r>
            <a:r>
              <a:rPr lang="en-US" sz="3200" b="1" dirty="0">
                <a:solidFill>
                  <a:schemeClr val="tx1"/>
                </a:solidFill>
                <a:latin typeface="Calibri" panose="020F0502020204030204" pitchFamily="34" charset="0"/>
              </a:rPr>
              <a:t>already interested </a:t>
            </a:r>
            <a:r>
              <a:rPr lang="en-US" sz="3200" dirty="0">
                <a:solidFill>
                  <a:schemeClr val="tx1"/>
                </a:solidFill>
                <a:latin typeface="Calibri" panose="020F0502020204030204" pitchFamily="34" charset="0"/>
              </a:rPr>
              <a:t>in a career in construction, a Work Taster will allow them to make a more informed decision about the role which is right for them.</a:t>
            </a:r>
          </a:p>
        </p:txBody>
      </p:sp>
      <p:grpSp>
        <p:nvGrpSpPr>
          <p:cNvPr id="14" name="Group 13">
            <a:extLst>
              <a:ext uri="{FF2B5EF4-FFF2-40B4-BE49-F238E27FC236}">
                <a16:creationId xmlns:a16="http://schemas.microsoft.com/office/drawing/2014/main" id="{026B2207-78AE-E712-4E35-CD4A39DAFD66}"/>
              </a:ext>
            </a:extLst>
          </p:cNvPr>
          <p:cNvGrpSpPr/>
          <p:nvPr/>
        </p:nvGrpSpPr>
        <p:grpSpPr>
          <a:xfrm rot="16200000">
            <a:off x="1094209" y="2428602"/>
            <a:ext cx="1357735" cy="1333087"/>
            <a:chOff x="1094209" y="4343373"/>
            <a:chExt cx="1357735" cy="1333087"/>
          </a:xfrm>
        </p:grpSpPr>
        <p:sp>
          <p:nvSpPr>
            <p:cNvPr id="20" name="Block Arc 19">
              <a:extLst>
                <a:ext uri="{FF2B5EF4-FFF2-40B4-BE49-F238E27FC236}">
                  <a16:creationId xmlns:a16="http://schemas.microsoft.com/office/drawing/2014/main" id="{149A99B0-1036-C11C-9CBC-5A40F2E2362F}"/>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Block Arc 20">
              <a:extLst>
                <a:ext uri="{FF2B5EF4-FFF2-40B4-BE49-F238E27FC236}">
                  <a16:creationId xmlns:a16="http://schemas.microsoft.com/office/drawing/2014/main" id="{24AFA4CE-4D49-2A43-5E75-90E617DE1463}"/>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Block Arc 21">
              <a:extLst>
                <a:ext uri="{FF2B5EF4-FFF2-40B4-BE49-F238E27FC236}">
                  <a16:creationId xmlns:a16="http://schemas.microsoft.com/office/drawing/2014/main" id="{C562F6A4-DB8F-2955-6B8B-DA98050C633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D4B9880F-73B1-358F-D9C1-B1495C79720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EC105540-0B44-54B3-0EF4-848609EEAC71}"/>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25" name="Freeform: Shape 24">
              <a:extLst>
                <a:ext uri="{FF2B5EF4-FFF2-40B4-BE49-F238E27FC236}">
                  <a16:creationId xmlns:a16="http://schemas.microsoft.com/office/drawing/2014/main" id="{5AA0D514-2302-B1D9-7423-FD6440C14B36}"/>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6" name="Freeform: Shape 25">
              <a:extLst>
                <a:ext uri="{FF2B5EF4-FFF2-40B4-BE49-F238E27FC236}">
                  <a16:creationId xmlns:a16="http://schemas.microsoft.com/office/drawing/2014/main" id="{E72EF2DA-EEF6-0B15-ADC0-DFBBAA303661}"/>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7" name="Freeform: Shape 26">
              <a:extLst>
                <a:ext uri="{FF2B5EF4-FFF2-40B4-BE49-F238E27FC236}">
                  <a16:creationId xmlns:a16="http://schemas.microsoft.com/office/drawing/2014/main" id="{1D8F3156-677E-A546-4B97-17AA9A7BECAA}"/>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8" name="Freeform: Shape 27">
              <a:extLst>
                <a:ext uri="{FF2B5EF4-FFF2-40B4-BE49-F238E27FC236}">
                  <a16:creationId xmlns:a16="http://schemas.microsoft.com/office/drawing/2014/main" id="{00D2F0F0-0923-23E1-3FF5-853F25781941}"/>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
        <p:nvSpPr>
          <p:cNvPr id="29" name="TextBox 3">
            <a:extLst>
              <a:ext uri="{FF2B5EF4-FFF2-40B4-BE49-F238E27FC236}">
                <a16:creationId xmlns:a16="http://schemas.microsoft.com/office/drawing/2014/main" id="{9DD4C408-E933-BB39-4A04-880CD0FA1078}"/>
              </a:ext>
            </a:extLst>
          </p:cNvPr>
          <p:cNvSpPr txBox="1"/>
          <p:nvPr/>
        </p:nvSpPr>
        <p:spPr>
          <a:xfrm>
            <a:off x="7739046" y="1028700"/>
            <a:ext cx="4096592" cy="501612"/>
          </a:xfrm>
          <a:prstGeom prst="rect">
            <a:avLst/>
          </a:prstGeom>
        </p:spPr>
        <p:txBody>
          <a:bodyPr wrap="square" lIns="0" tIns="0" rIns="0" bIns="0" rtlCol="0" anchor="t">
            <a:spAutoFit/>
          </a:bodyPr>
          <a:lstStyle/>
          <a:p>
            <a:pPr algn="ctr">
              <a:lnSpc>
                <a:spcPts val="3679"/>
              </a:lnSpc>
            </a:pPr>
            <a:r>
              <a:rPr lang="en-US" sz="4599" spc="59" dirty="0">
                <a:solidFill>
                  <a:srgbClr val="F7C120"/>
                </a:solidFill>
                <a:latin typeface="Montserrat Extra-Bold"/>
              </a:rPr>
              <a:t>Current</a:t>
            </a:r>
          </a:p>
        </p:txBody>
      </p:sp>
      <p:sp>
        <p:nvSpPr>
          <p:cNvPr id="30" name="TextBox 3">
            <a:extLst>
              <a:ext uri="{FF2B5EF4-FFF2-40B4-BE49-F238E27FC236}">
                <a16:creationId xmlns:a16="http://schemas.microsoft.com/office/drawing/2014/main" id="{4BB70F21-EC88-79A9-CA05-0C2BEA074663}"/>
              </a:ext>
            </a:extLst>
          </p:cNvPr>
          <p:cNvSpPr txBox="1"/>
          <p:nvPr/>
        </p:nvSpPr>
        <p:spPr>
          <a:xfrm>
            <a:off x="13011344" y="1028700"/>
            <a:ext cx="4096592" cy="501612"/>
          </a:xfrm>
          <a:prstGeom prst="rect">
            <a:avLst/>
          </a:prstGeom>
        </p:spPr>
        <p:txBody>
          <a:bodyPr wrap="square" lIns="0" tIns="0" rIns="0" bIns="0" rtlCol="0" anchor="t">
            <a:spAutoFit/>
          </a:bodyPr>
          <a:lstStyle/>
          <a:p>
            <a:pPr algn="ctr">
              <a:lnSpc>
                <a:spcPts val="3679"/>
              </a:lnSpc>
            </a:pPr>
            <a:r>
              <a:rPr lang="en-US" sz="4599" spc="59" dirty="0">
                <a:solidFill>
                  <a:srgbClr val="F7C120"/>
                </a:solidFill>
                <a:latin typeface="Montserrat Extra-Bold"/>
              </a:rPr>
              <a:t>Future</a:t>
            </a:r>
          </a:p>
        </p:txBody>
      </p:sp>
      <p:sp>
        <p:nvSpPr>
          <p:cNvPr id="34" name="Freeform: Shape 33">
            <a:extLst>
              <a:ext uri="{FF2B5EF4-FFF2-40B4-BE49-F238E27FC236}">
                <a16:creationId xmlns:a16="http://schemas.microsoft.com/office/drawing/2014/main" id="{F85B02EA-1DDC-6D56-E945-EE3BD4D442A4}"/>
              </a:ext>
            </a:extLst>
          </p:cNvPr>
          <p:cNvSpPr/>
          <p:nvPr/>
        </p:nvSpPr>
        <p:spPr>
          <a:xfrm>
            <a:off x="7267348" y="1788405"/>
            <a:ext cx="10294078"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Young person with no insight into the day-to-day activities of certain job roles</a:t>
            </a:r>
            <a:endParaRPr lang="en-GB" sz="2400" kern="1200" dirty="0"/>
          </a:p>
        </p:txBody>
      </p:sp>
      <p:sp>
        <p:nvSpPr>
          <p:cNvPr id="35" name="Freeform: Shape 34">
            <a:extLst>
              <a:ext uri="{FF2B5EF4-FFF2-40B4-BE49-F238E27FC236}">
                <a16:creationId xmlns:a16="http://schemas.microsoft.com/office/drawing/2014/main" id="{C154716D-358D-31E7-2824-ADF10066F669}"/>
              </a:ext>
            </a:extLst>
          </p:cNvPr>
          <p:cNvSpPr/>
          <p:nvPr/>
        </p:nvSpPr>
        <p:spPr>
          <a:xfrm>
            <a:off x="9468730" y="31646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36" name="Freeform: Shape 35">
            <a:extLst>
              <a:ext uri="{FF2B5EF4-FFF2-40B4-BE49-F238E27FC236}">
                <a16:creationId xmlns:a16="http://schemas.microsoft.com/office/drawing/2014/main" id="{139189D9-C861-0B67-D178-7C36199AAF07}"/>
              </a:ext>
            </a:extLst>
          </p:cNvPr>
          <p:cNvSpPr/>
          <p:nvPr/>
        </p:nvSpPr>
        <p:spPr>
          <a:xfrm>
            <a:off x="7267348" y="3687977"/>
            <a:ext cx="5039987"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Starts apprenticeship / college course</a:t>
            </a:r>
            <a:endParaRPr lang="en-GB" sz="2400" kern="1200" dirty="0"/>
          </a:p>
        </p:txBody>
      </p:sp>
      <p:sp>
        <p:nvSpPr>
          <p:cNvPr id="37" name="Freeform: Shape 36">
            <a:extLst>
              <a:ext uri="{FF2B5EF4-FFF2-40B4-BE49-F238E27FC236}">
                <a16:creationId xmlns:a16="http://schemas.microsoft.com/office/drawing/2014/main" id="{2A63AB40-CAA6-ED65-914C-6C4D872B53F2}"/>
              </a:ext>
            </a:extLst>
          </p:cNvPr>
          <p:cNvSpPr/>
          <p:nvPr/>
        </p:nvSpPr>
        <p:spPr>
          <a:xfrm>
            <a:off x="9468730" y="5067300"/>
            <a:ext cx="637222" cy="531019"/>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1"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38" name="Freeform: Shape 37">
            <a:extLst>
              <a:ext uri="{FF2B5EF4-FFF2-40B4-BE49-F238E27FC236}">
                <a16:creationId xmlns:a16="http://schemas.microsoft.com/office/drawing/2014/main" id="{F68FFF7C-51BB-7BA5-7603-DED262C2269D}"/>
              </a:ext>
            </a:extLst>
          </p:cNvPr>
          <p:cNvSpPr/>
          <p:nvPr/>
        </p:nvSpPr>
        <p:spPr>
          <a:xfrm>
            <a:off x="7267348" y="5600700"/>
            <a:ext cx="5039987"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Expectations do not match – greater chance of that young person leaving the sector</a:t>
            </a:r>
            <a:endParaRPr lang="en-GB" sz="2400" kern="1200" dirty="0"/>
          </a:p>
        </p:txBody>
      </p:sp>
      <p:sp>
        <p:nvSpPr>
          <p:cNvPr id="32" name="TextBox 6">
            <a:extLst>
              <a:ext uri="{FF2B5EF4-FFF2-40B4-BE49-F238E27FC236}">
                <a16:creationId xmlns:a16="http://schemas.microsoft.com/office/drawing/2014/main" id="{CB715C5B-4124-C659-F1D0-D4FC6BF911BA}"/>
              </a:ext>
            </a:extLst>
          </p:cNvPr>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39" name="Freeform: Shape 38">
            <a:extLst>
              <a:ext uri="{FF2B5EF4-FFF2-40B4-BE49-F238E27FC236}">
                <a16:creationId xmlns:a16="http://schemas.microsoft.com/office/drawing/2014/main" id="{61BA3E16-7DE3-341F-C93F-AC226365B0C1}"/>
              </a:ext>
            </a:extLst>
          </p:cNvPr>
          <p:cNvSpPr/>
          <p:nvPr/>
        </p:nvSpPr>
        <p:spPr>
          <a:xfrm>
            <a:off x="14874426" y="31646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40" name="Freeform: Shape 39">
            <a:extLst>
              <a:ext uri="{FF2B5EF4-FFF2-40B4-BE49-F238E27FC236}">
                <a16:creationId xmlns:a16="http://schemas.microsoft.com/office/drawing/2014/main" id="{8FABFC6D-25CB-993D-386E-104AC19FE7FC}"/>
              </a:ext>
            </a:extLst>
          </p:cNvPr>
          <p:cNvSpPr/>
          <p:nvPr/>
        </p:nvSpPr>
        <p:spPr>
          <a:xfrm>
            <a:off x="12823978" y="3687977"/>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solidFill>
                  <a:schemeClr val="tx1"/>
                </a:solidFill>
              </a:rPr>
              <a:t>Attends Construction Work Taster(s)</a:t>
            </a:r>
            <a:endParaRPr lang="en-GB" sz="2400" kern="1200" dirty="0">
              <a:solidFill>
                <a:schemeClr val="tx1"/>
              </a:solidFill>
            </a:endParaRPr>
          </a:p>
        </p:txBody>
      </p:sp>
      <p:sp>
        <p:nvSpPr>
          <p:cNvPr id="42" name="Freeform: Shape 41">
            <a:extLst>
              <a:ext uri="{FF2B5EF4-FFF2-40B4-BE49-F238E27FC236}">
                <a16:creationId xmlns:a16="http://schemas.microsoft.com/office/drawing/2014/main" id="{845E0172-EE9C-EDA9-5C36-B220A3DC04EA}"/>
              </a:ext>
            </a:extLst>
          </p:cNvPr>
          <p:cNvSpPr/>
          <p:nvPr/>
        </p:nvSpPr>
        <p:spPr>
          <a:xfrm>
            <a:off x="12840736" y="5635973"/>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t>Makes more informed decision about apprenticeship / college course</a:t>
            </a:r>
            <a:endParaRPr lang="en-GB" sz="2400" kern="1200" dirty="0"/>
          </a:p>
        </p:txBody>
      </p:sp>
      <p:sp>
        <p:nvSpPr>
          <p:cNvPr id="44" name="Freeform: Shape 43">
            <a:extLst>
              <a:ext uri="{FF2B5EF4-FFF2-40B4-BE49-F238E27FC236}">
                <a16:creationId xmlns:a16="http://schemas.microsoft.com/office/drawing/2014/main" id="{90C8B5FC-3871-88B4-D381-9625CBFA7184}"/>
              </a:ext>
            </a:extLst>
          </p:cNvPr>
          <p:cNvSpPr/>
          <p:nvPr/>
        </p:nvSpPr>
        <p:spPr>
          <a:xfrm>
            <a:off x="14874426" y="5067301"/>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45" name="Freeform: Shape 44">
            <a:extLst>
              <a:ext uri="{FF2B5EF4-FFF2-40B4-BE49-F238E27FC236}">
                <a16:creationId xmlns:a16="http://schemas.microsoft.com/office/drawing/2014/main" id="{FA02CD85-C862-C368-D5C6-D00DFAD5B16B}"/>
              </a:ext>
            </a:extLst>
          </p:cNvPr>
          <p:cNvSpPr/>
          <p:nvPr/>
        </p:nvSpPr>
        <p:spPr>
          <a:xfrm>
            <a:off x="14874426" y="70508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cxnSp>
        <p:nvCxnSpPr>
          <p:cNvPr id="48" name="Straight Connector 47">
            <a:extLst>
              <a:ext uri="{FF2B5EF4-FFF2-40B4-BE49-F238E27FC236}">
                <a16:creationId xmlns:a16="http://schemas.microsoft.com/office/drawing/2014/main" id="{818F390E-DE89-260F-50FD-335E0A747778}"/>
              </a:ext>
            </a:extLst>
          </p:cNvPr>
          <p:cNvCxnSpPr/>
          <p:nvPr/>
        </p:nvCxnSpPr>
        <p:spPr>
          <a:xfrm>
            <a:off x="12573000" y="3272718"/>
            <a:ext cx="0" cy="572730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5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1DE54BDD-D987-5598-C5B0-68FC07A9F79F}"/>
              </a:ext>
            </a:extLst>
          </p:cNvPr>
          <p:cNvSpPr/>
          <p:nvPr/>
        </p:nvSpPr>
        <p:spPr>
          <a:xfrm>
            <a:off x="12823978" y="7583969"/>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t>Goes on to work in the construction sector</a:t>
            </a:r>
            <a:endParaRPr lang="en-GB" sz="2400" kern="1200" dirty="0"/>
          </a:p>
        </p:txBody>
      </p:sp>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8" name="AutoShape 7"/>
          <p:cNvSpPr/>
          <p:nvPr/>
        </p:nvSpPr>
        <p:spPr>
          <a:xfrm>
            <a:off x="7162800" y="1595180"/>
            <a:ext cx="10260000" cy="0"/>
          </a:xfrm>
          <a:prstGeom prst="line">
            <a:avLst/>
          </a:prstGeom>
          <a:ln w="38100" cap="rnd">
            <a:solidFill>
              <a:srgbClr val="142B54"/>
            </a:solidFill>
            <a:prstDash val="solid"/>
            <a:headEnd type="none" w="sm" len="sm"/>
            <a:tailEnd type="none" w="sm" len="sm"/>
          </a:ln>
        </p:spPr>
      </p:sp>
      <p:sp>
        <p:nvSpPr>
          <p:cNvPr id="7" name="Rounded Rectangle 6"/>
          <p:cNvSpPr/>
          <p:nvPr/>
        </p:nvSpPr>
        <p:spPr>
          <a:xfrm>
            <a:off x="1098798" y="3685928"/>
            <a:ext cx="5530602" cy="5109285"/>
          </a:xfrm>
          <a:prstGeom prst="roundRect">
            <a:avLst>
              <a:gd name="adj" fmla="val 12580"/>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solidFill>
                  <a:schemeClr val="tx1"/>
                </a:solidFill>
                <a:latin typeface="Calibri" panose="020F0502020204030204" pitchFamily="34" charset="0"/>
              </a:rPr>
              <a:t>For young people who are </a:t>
            </a:r>
            <a:r>
              <a:rPr lang="en-US" sz="3200" b="1" dirty="0">
                <a:solidFill>
                  <a:schemeClr val="tx1"/>
                </a:solidFill>
                <a:latin typeface="Calibri" panose="020F0502020204030204" pitchFamily="34" charset="0"/>
              </a:rPr>
              <a:t>not interested </a:t>
            </a:r>
            <a:r>
              <a:rPr lang="en-US" sz="3200" dirty="0">
                <a:solidFill>
                  <a:schemeClr val="tx1"/>
                </a:solidFill>
                <a:latin typeface="Calibri" panose="020F0502020204030204" pitchFamily="34" charset="0"/>
              </a:rPr>
              <a:t>in a career in construction, a Work Taster will allow them to have a better understanding of the many job roles which exist. Some of those job roles might perfectly suit their interests and career ambitions.</a:t>
            </a:r>
          </a:p>
        </p:txBody>
      </p:sp>
      <p:grpSp>
        <p:nvGrpSpPr>
          <p:cNvPr id="14" name="Group 13">
            <a:extLst>
              <a:ext uri="{FF2B5EF4-FFF2-40B4-BE49-F238E27FC236}">
                <a16:creationId xmlns:a16="http://schemas.microsoft.com/office/drawing/2014/main" id="{026B2207-78AE-E712-4E35-CD4A39DAFD66}"/>
              </a:ext>
            </a:extLst>
          </p:cNvPr>
          <p:cNvGrpSpPr/>
          <p:nvPr/>
        </p:nvGrpSpPr>
        <p:grpSpPr>
          <a:xfrm rot="5400000">
            <a:off x="1094209" y="2428602"/>
            <a:ext cx="1357735" cy="1333087"/>
            <a:chOff x="1094209" y="4343373"/>
            <a:chExt cx="1357735" cy="1333087"/>
          </a:xfrm>
        </p:grpSpPr>
        <p:sp>
          <p:nvSpPr>
            <p:cNvPr id="20" name="Block Arc 19">
              <a:extLst>
                <a:ext uri="{FF2B5EF4-FFF2-40B4-BE49-F238E27FC236}">
                  <a16:creationId xmlns:a16="http://schemas.microsoft.com/office/drawing/2014/main" id="{149A99B0-1036-C11C-9CBC-5A40F2E2362F}"/>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Block Arc 20">
              <a:extLst>
                <a:ext uri="{FF2B5EF4-FFF2-40B4-BE49-F238E27FC236}">
                  <a16:creationId xmlns:a16="http://schemas.microsoft.com/office/drawing/2014/main" id="{24AFA4CE-4D49-2A43-5E75-90E617DE1463}"/>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Block Arc 21">
              <a:extLst>
                <a:ext uri="{FF2B5EF4-FFF2-40B4-BE49-F238E27FC236}">
                  <a16:creationId xmlns:a16="http://schemas.microsoft.com/office/drawing/2014/main" id="{C562F6A4-DB8F-2955-6B8B-DA98050C633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3" name="Block Arc 22">
              <a:extLst>
                <a:ext uri="{FF2B5EF4-FFF2-40B4-BE49-F238E27FC236}">
                  <a16:creationId xmlns:a16="http://schemas.microsoft.com/office/drawing/2014/main" id="{D4B9880F-73B1-358F-D9C1-B1495C79720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Freeform: Shape 23">
              <a:extLst>
                <a:ext uri="{FF2B5EF4-FFF2-40B4-BE49-F238E27FC236}">
                  <a16:creationId xmlns:a16="http://schemas.microsoft.com/office/drawing/2014/main" id="{EC105540-0B44-54B3-0EF4-848609EEAC71}"/>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25" name="Freeform: Shape 24">
              <a:extLst>
                <a:ext uri="{FF2B5EF4-FFF2-40B4-BE49-F238E27FC236}">
                  <a16:creationId xmlns:a16="http://schemas.microsoft.com/office/drawing/2014/main" id="{5AA0D514-2302-B1D9-7423-FD6440C14B36}"/>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6" name="Freeform: Shape 25">
              <a:extLst>
                <a:ext uri="{FF2B5EF4-FFF2-40B4-BE49-F238E27FC236}">
                  <a16:creationId xmlns:a16="http://schemas.microsoft.com/office/drawing/2014/main" id="{E72EF2DA-EEF6-0B15-ADC0-DFBBAA303661}"/>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7" name="Freeform: Shape 26">
              <a:extLst>
                <a:ext uri="{FF2B5EF4-FFF2-40B4-BE49-F238E27FC236}">
                  <a16:creationId xmlns:a16="http://schemas.microsoft.com/office/drawing/2014/main" id="{1D8F3156-677E-A546-4B97-17AA9A7BECAA}"/>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28" name="Freeform: Shape 27">
              <a:extLst>
                <a:ext uri="{FF2B5EF4-FFF2-40B4-BE49-F238E27FC236}">
                  <a16:creationId xmlns:a16="http://schemas.microsoft.com/office/drawing/2014/main" id="{00D2F0F0-0923-23E1-3FF5-853F25781941}"/>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
        <p:nvSpPr>
          <p:cNvPr id="29" name="TextBox 3">
            <a:extLst>
              <a:ext uri="{FF2B5EF4-FFF2-40B4-BE49-F238E27FC236}">
                <a16:creationId xmlns:a16="http://schemas.microsoft.com/office/drawing/2014/main" id="{9DD4C408-E933-BB39-4A04-880CD0FA1078}"/>
              </a:ext>
            </a:extLst>
          </p:cNvPr>
          <p:cNvSpPr txBox="1"/>
          <p:nvPr/>
        </p:nvSpPr>
        <p:spPr>
          <a:xfrm>
            <a:off x="7739046" y="1028700"/>
            <a:ext cx="4096592" cy="501612"/>
          </a:xfrm>
          <a:prstGeom prst="rect">
            <a:avLst/>
          </a:prstGeom>
        </p:spPr>
        <p:txBody>
          <a:bodyPr wrap="square" lIns="0" tIns="0" rIns="0" bIns="0" rtlCol="0" anchor="t">
            <a:spAutoFit/>
          </a:bodyPr>
          <a:lstStyle/>
          <a:p>
            <a:pPr algn="ctr">
              <a:lnSpc>
                <a:spcPts val="3679"/>
              </a:lnSpc>
            </a:pPr>
            <a:r>
              <a:rPr lang="en-US" sz="4599" spc="59" dirty="0">
                <a:solidFill>
                  <a:srgbClr val="F7C120"/>
                </a:solidFill>
                <a:latin typeface="Montserrat Extra-Bold"/>
              </a:rPr>
              <a:t>Current</a:t>
            </a:r>
          </a:p>
        </p:txBody>
      </p:sp>
      <p:sp>
        <p:nvSpPr>
          <p:cNvPr id="30" name="TextBox 3">
            <a:extLst>
              <a:ext uri="{FF2B5EF4-FFF2-40B4-BE49-F238E27FC236}">
                <a16:creationId xmlns:a16="http://schemas.microsoft.com/office/drawing/2014/main" id="{4BB70F21-EC88-79A9-CA05-0C2BEA074663}"/>
              </a:ext>
            </a:extLst>
          </p:cNvPr>
          <p:cNvSpPr txBox="1"/>
          <p:nvPr/>
        </p:nvSpPr>
        <p:spPr>
          <a:xfrm>
            <a:off x="13011344" y="1028700"/>
            <a:ext cx="4096592" cy="501612"/>
          </a:xfrm>
          <a:prstGeom prst="rect">
            <a:avLst/>
          </a:prstGeom>
        </p:spPr>
        <p:txBody>
          <a:bodyPr wrap="square" lIns="0" tIns="0" rIns="0" bIns="0" rtlCol="0" anchor="t">
            <a:spAutoFit/>
          </a:bodyPr>
          <a:lstStyle/>
          <a:p>
            <a:pPr algn="ctr">
              <a:lnSpc>
                <a:spcPts val="3679"/>
              </a:lnSpc>
            </a:pPr>
            <a:r>
              <a:rPr lang="en-US" sz="4599" spc="59" dirty="0">
                <a:solidFill>
                  <a:srgbClr val="F7C120"/>
                </a:solidFill>
                <a:latin typeface="Montserrat Extra-Bold"/>
              </a:rPr>
              <a:t>Future</a:t>
            </a:r>
          </a:p>
        </p:txBody>
      </p:sp>
      <p:sp>
        <p:nvSpPr>
          <p:cNvPr id="34" name="Freeform: Shape 33">
            <a:extLst>
              <a:ext uri="{FF2B5EF4-FFF2-40B4-BE49-F238E27FC236}">
                <a16:creationId xmlns:a16="http://schemas.microsoft.com/office/drawing/2014/main" id="{F85B02EA-1DDC-6D56-E945-EE3BD4D442A4}"/>
              </a:ext>
            </a:extLst>
          </p:cNvPr>
          <p:cNvSpPr/>
          <p:nvPr/>
        </p:nvSpPr>
        <p:spPr>
          <a:xfrm>
            <a:off x="7267348" y="1788405"/>
            <a:ext cx="10294078"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Young person with no interest in construction</a:t>
            </a:r>
            <a:endParaRPr lang="en-GB" sz="2400" kern="1200" dirty="0"/>
          </a:p>
        </p:txBody>
      </p:sp>
      <p:sp>
        <p:nvSpPr>
          <p:cNvPr id="35" name="Freeform: Shape 34">
            <a:extLst>
              <a:ext uri="{FF2B5EF4-FFF2-40B4-BE49-F238E27FC236}">
                <a16:creationId xmlns:a16="http://schemas.microsoft.com/office/drawing/2014/main" id="{C154716D-358D-31E7-2824-ADF10066F669}"/>
              </a:ext>
            </a:extLst>
          </p:cNvPr>
          <p:cNvSpPr/>
          <p:nvPr/>
        </p:nvSpPr>
        <p:spPr>
          <a:xfrm>
            <a:off x="9468730" y="31646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36" name="Freeform: Shape 35">
            <a:extLst>
              <a:ext uri="{FF2B5EF4-FFF2-40B4-BE49-F238E27FC236}">
                <a16:creationId xmlns:a16="http://schemas.microsoft.com/office/drawing/2014/main" id="{139189D9-C861-0B67-D178-7C36199AAF07}"/>
              </a:ext>
            </a:extLst>
          </p:cNvPr>
          <p:cNvSpPr/>
          <p:nvPr/>
        </p:nvSpPr>
        <p:spPr>
          <a:xfrm>
            <a:off x="7267348" y="3687977"/>
            <a:ext cx="5039987"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Goes on to work in other sectors</a:t>
            </a:r>
            <a:endParaRPr lang="en-GB" sz="2400" kern="1200" dirty="0"/>
          </a:p>
        </p:txBody>
      </p:sp>
      <p:sp>
        <p:nvSpPr>
          <p:cNvPr id="32" name="TextBox 6">
            <a:extLst>
              <a:ext uri="{FF2B5EF4-FFF2-40B4-BE49-F238E27FC236}">
                <a16:creationId xmlns:a16="http://schemas.microsoft.com/office/drawing/2014/main" id="{CB715C5B-4124-C659-F1D0-D4FC6BF911BA}"/>
              </a:ext>
            </a:extLst>
          </p:cNvPr>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39" name="Freeform: Shape 38">
            <a:extLst>
              <a:ext uri="{FF2B5EF4-FFF2-40B4-BE49-F238E27FC236}">
                <a16:creationId xmlns:a16="http://schemas.microsoft.com/office/drawing/2014/main" id="{61BA3E16-7DE3-341F-C93F-AC226365B0C1}"/>
              </a:ext>
            </a:extLst>
          </p:cNvPr>
          <p:cNvSpPr/>
          <p:nvPr/>
        </p:nvSpPr>
        <p:spPr>
          <a:xfrm>
            <a:off x="14874426" y="31646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40" name="Freeform: Shape 39">
            <a:extLst>
              <a:ext uri="{FF2B5EF4-FFF2-40B4-BE49-F238E27FC236}">
                <a16:creationId xmlns:a16="http://schemas.microsoft.com/office/drawing/2014/main" id="{8FABFC6D-25CB-993D-386E-104AC19FE7FC}"/>
              </a:ext>
            </a:extLst>
          </p:cNvPr>
          <p:cNvSpPr/>
          <p:nvPr/>
        </p:nvSpPr>
        <p:spPr>
          <a:xfrm>
            <a:off x="12823978" y="3687977"/>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solidFill>
                  <a:schemeClr val="tx1"/>
                </a:solidFill>
              </a:rPr>
              <a:t>Attends Construction Work Taster(s)</a:t>
            </a:r>
            <a:endParaRPr lang="en-GB" sz="2400" kern="1200" dirty="0">
              <a:solidFill>
                <a:schemeClr val="tx1"/>
              </a:solidFill>
            </a:endParaRPr>
          </a:p>
        </p:txBody>
      </p:sp>
      <p:sp>
        <p:nvSpPr>
          <p:cNvPr id="42" name="Freeform: Shape 41">
            <a:extLst>
              <a:ext uri="{FF2B5EF4-FFF2-40B4-BE49-F238E27FC236}">
                <a16:creationId xmlns:a16="http://schemas.microsoft.com/office/drawing/2014/main" id="{845E0172-EE9C-EDA9-5C36-B220A3DC04EA}"/>
              </a:ext>
            </a:extLst>
          </p:cNvPr>
          <p:cNvSpPr/>
          <p:nvPr/>
        </p:nvSpPr>
        <p:spPr>
          <a:xfrm>
            <a:off x="12840736" y="5635973"/>
            <a:ext cx="4720690" cy="1416049"/>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t>Is more aware of the opportunities within the construction sector</a:t>
            </a:r>
            <a:endParaRPr lang="en-GB" sz="2400" kern="1200" dirty="0"/>
          </a:p>
        </p:txBody>
      </p:sp>
      <p:sp>
        <p:nvSpPr>
          <p:cNvPr id="44" name="Freeform: Shape 43">
            <a:extLst>
              <a:ext uri="{FF2B5EF4-FFF2-40B4-BE49-F238E27FC236}">
                <a16:creationId xmlns:a16="http://schemas.microsoft.com/office/drawing/2014/main" id="{90C8B5FC-3871-88B4-D381-9625CBFA7184}"/>
              </a:ext>
            </a:extLst>
          </p:cNvPr>
          <p:cNvSpPr/>
          <p:nvPr/>
        </p:nvSpPr>
        <p:spPr>
          <a:xfrm>
            <a:off x="14874426" y="5067301"/>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45" name="Freeform: Shape 44">
            <a:extLst>
              <a:ext uri="{FF2B5EF4-FFF2-40B4-BE49-F238E27FC236}">
                <a16:creationId xmlns:a16="http://schemas.microsoft.com/office/drawing/2014/main" id="{FA02CD85-C862-C368-D5C6-D00DFAD5B16B}"/>
              </a:ext>
            </a:extLst>
          </p:cNvPr>
          <p:cNvSpPr/>
          <p:nvPr/>
        </p:nvSpPr>
        <p:spPr>
          <a:xfrm>
            <a:off x="14874426" y="7050882"/>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3" name="Freeform: Shape 2">
            <a:extLst>
              <a:ext uri="{FF2B5EF4-FFF2-40B4-BE49-F238E27FC236}">
                <a16:creationId xmlns:a16="http://schemas.microsoft.com/office/drawing/2014/main" id="{FEF56155-F9E3-BC79-5758-EAC95FB7280F}"/>
              </a:ext>
            </a:extLst>
          </p:cNvPr>
          <p:cNvSpPr/>
          <p:nvPr/>
        </p:nvSpPr>
        <p:spPr>
          <a:xfrm>
            <a:off x="7267348" y="5634832"/>
            <a:ext cx="4720690" cy="1416047"/>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dirty="0"/>
              <a:t>Attends one-week work experience placement in construction sector</a:t>
            </a:r>
            <a:endParaRPr lang="en-GB" sz="2400" kern="1200" dirty="0"/>
          </a:p>
        </p:txBody>
      </p:sp>
      <p:sp>
        <p:nvSpPr>
          <p:cNvPr id="4" name="Freeform: Shape 3">
            <a:extLst>
              <a:ext uri="{FF2B5EF4-FFF2-40B4-BE49-F238E27FC236}">
                <a16:creationId xmlns:a16="http://schemas.microsoft.com/office/drawing/2014/main" id="{3A078D12-BBAB-FE47-E6ED-4643F1266833}"/>
              </a:ext>
            </a:extLst>
          </p:cNvPr>
          <p:cNvSpPr/>
          <p:nvPr/>
        </p:nvSpPr>
        <p:spPr>
          <a:xfrm>
            <a:off x="7267348" y="7610709"/>
            <a:ext cx="4720690" cy="1416047"/>
          </a:xfrm>
          <a:custGeom>
            <a:avLst/>
            <a:gdLst>
              <a:gd name="connsiteX0" fmla="*/ 0 w 5039987"/>
              <a:gd name="connsiteY0" fmla="*/ 141605 h 1416049"/>
              <a:gd name="connsiteX1" fmla="*/ 141605 w 5039987"/>
              <a:gd name="connsiteY1" fmla="*/ 0 h 1416049"/>
              <a:gd name="connsiteX2" fmla="*/ 4898382 w 5039987"/>
              <a:gd name="connsiteY2" fmla="*/ 0 h 1416049"/>
              <a:gd name="connsiteX3" fmla="*/ 5039987 w 5039987"/>
              <a:gd name="connsiteY3" fmla="*/ 141605 h 1416049"/>
              <a:gd name="connsiteX4" fmla="*/ 5039987 w 5039987"/>
              <a:gd name="connsiteY4" fmla="*/ 1274444 h 1416049"/>
              <a:gd name="connsiteX5" fmla="*/ 4898382 w 5039987"/>
              <a:gd name="connsiteY5" fmla="*/ 1416049 h 1416049"/>
              <a:gd name="connsiteX6" fmla="*/ 141605 w 5039987"/>
              <a:gd name="connsiteY6" fmla="*/ 1416049 h 1416049"/>
              <a:gd name="connsiteX7" fmla="*/ 0 w 5039987"/>
              <a:gd name="connsiteY7" fmla="*/ 1274444 h 1416049"/>
              <a:gd name="connsiteX8" fmla="*/ 0 w 5039987"/>
              <a:gd name="connsiteY8" fmla="*/ 141605 h 14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9987" h="1416049">
                <a:moveTo>
                  <a:pt x="0" y="141605"/>
                </a:moveTo>
                <a:cubicBezTo>
                  <a:pt x="0" y="63399"/>
                  <a:pt x="63399" y="0"/>
                  <a:pt x="141605" y="0"/>
                </a:cubicBezTo>
                <a:lnTo>
                  <a:pt x="4898382" y="0"/>
                </a:lnTo>
                <a:cubicBezTo>
                  <a:pt x="4976588" y="0"/>
                  <a:pt x="5039987" y="63399"/>
                  <a:pt x="5039987" y="141605"/>
                </a:cubicBezTo>
                <a:lnTo>
                  <a:pt x="5039987" y="1274444"/>
                </a:lnTo>
                <a:cubicBezTo>
                  <a:pt x="5039987" y="1352650"/>
                  <a:pt x="4976588" y="1416049"/>
                  <a:pt x="4898382" y="1416049"/>
                </a:cubicBezTo>
                <a:lnTo>
                  <a:pt x="141605" y="1416049"/>
                </a:lnTo>
                <a:cubicBezTo>
                  <a:pt x="63399" y="1416049"/>
                  <a:pt x="0" y="1352650"/>
                  <a:pt x="0" y="1274444"/>
                </a:cubicBezTo>
                <a:lnTo>
                  <a:pt x="0" y="14160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915" tIns="132915" rIns="132915" bIns="132915" numCol="1" spcCol="1270" anchor="ctr" anchorCtr="0">
            <a:noAutofit/>
          </a:bodyPr>
          <a:lstStyle/>
          <a:p>
            <a:pPr marL="0" lvl="0" indent="0" algn="ctr" defTabSz="1066800">
              <a:lnSpc>
                <a:spcPct val="90000"/>
              </a:lnSpc>
              <a:spcBef>
                <a:spcPct val="0"/>
              </a:spcBef>
              <a:spcAft>
                <a:spcPct val="35000"/>
              </a:spcAft>
              <a:buNone/>
            </a:pPr>
            <a:r>
              <a:rPr lang="en-US" sz="2400" kern="1200" dirty="0"/>
              <a:t>Starts an appren</a:t>
            </a:r>
            <a:r>
              <a:rPr lang="en-US" sz="2400" dirty="0"/>
              <a:t>ticeship, college course or university degree in a construction-related discipline </a:t>
            </a:r>
            <a:endParaRPr lang="en-GB" sz="2400" kern="1200" dirty="0"/>
          </a:p>
        </p:txBody>
      </p:sp>
      <p:sp>
        <p:nvSpPr>
          <p:cNvPr id="5" name="Freeform: Shape 4">
            <a:extLst>
              <a:ext uri="{FF2B5EF4-FFF2-40B4-BE49-F238E27FC236}">
                <a16:creationId xmlns:a16="http://schemas.microsoft.com/office/drawing/2014/main" id="{EC80AD69-99ED-A7E1-C81B-4CD0AC094253}"/>
              </a:ext>
            </a:extLst>
          </p:cNvPr>
          <p:cNvSpPr/>
          <p:nvPr/>
        </p:nvSpPr>
        <p:spPr>
          <a:xfrm rot="5400000">
            <a:off x="12151198" y="5988846"/>
            <a:ext cx="637222" cy="708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6" name="Freeform: Shape 5">
            <a:extLst>
              <a:ext uri="{FF2B5EF4-FFF2-40B4-BE49-F238E27FC236}">
                <a16:creationId xmlns:a16="http://schemas.microsoft.com/office/drawing/2014/main" id="{1B140466-319C-E9E1-8B86-62261D8CD6AB}"/>
              </a:ext>
            </a:extLst>
          </p:cNvPr>
          <p:cNvSpPr/>
          <p:nvPr/>
        </p:nvSpPr>
        <p:spPr>
          <a:xfrm rot="2841469">
            <a:off x="12218766" y="6943099"/>
            <a:ext cx="637222" cy="771933"/>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9" name="Freeform: Shape 8">
            <a:extLst>
              <a:ext uri="{FF2B5EF4-FFF2-40B4-BE49-F238E27FC236}">
                <a16:creationId xmlns:a16="http://schemas.microsoft.com/office/drawing/2014/main" id="{7E1FE2B8-710A-9089-5167-2D9F44ADDFD2}"/>
              </a:ext>
            </a:extLst>
          </p:cNvPr>
          <p:cNvSpPr/>
          <p:nvPr/>
        </p:nvSpPr>
        <p:spPr>
          <a:xfrm>
            <a:off x="9309082" y="7016914"/>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sp>
        <p:nvSpPr>
          <p:cNvPr id="10" name="Freeform: Shape 9">
            <a:extLst>
              <a:ext uri="{FF2B5EF4-FFF2-40B4-BE49-F238E27FC236}">
                <a16:creationId xmlns:a16="http://schemas.microsoft.com/office/drawing/2014/main" id="{6C80A077-FF9F-BCA4-3F67-3B7FD4FDED1B}"/>
              </a:ext>
            </a:extLst>
          </p:cNvPr>
          <p:cNvSpPr/>
          <p:nvPr/>
        </p:nvSpPr>
        <p:spPr>
          <a:xfrm rot="16200000">
            <a:off x="11934936" y="8053223"/>
            <a:ext cx="637222" cy="531018"/>
          </a:xfrm>
          <a:custGeom>
            <a:avLst/>
            <a:gdLst>
              <a:gd name="connsiteX0" fmla="*/ 0 w 531018"/>
              <a:gd name="connsiteY0" fmla="*/ 127444 h 637222"/>
              <a:gd name="connsiteX1" fmla="*/ 265509 w 531018"/>
              <a:gd name="connsiteY1" fmla="*/ 127444 h 637222"/>
              <a:gd name="connsiteX2" fmla="*/ 265509 w 531018"/>
              <a:gd name="connsiteY2" fmla="*/ 0 h 637222"/>
              <a:gd name="connsiteX3" fmla="*/ 531018 w 531018"/>
              <a:gd name="connsiteY3" fmla="*/ 318611 h 637222"/>
              <a:gd name="connsiteX4" fmla="*/ 265509 w 531018"/>
              <a:gd name="connsiteY4" fmla="*/ 637222 h 637222"/>
              <a:gd name="connsiteX5" fmla="*/ 265509 w 531018"/>
              <a:gd name="connsiteY5" fmla="*/ 509778 h 637222"/>
              <a:gd name="connsiteX6" fmla="*/ 0 w 531018"/>
              <a:gd name="connsiteY6" fmla="*/ 509778 h 637222"/>
              <a:gd name="connsiteX7" fmla="*/ 0 w 531018"/>
              <a:gd name="connsiteY7" fmla="*/ 127444 h 63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018" h="637222">
                <a:moveTo>
                  <a:pt x="424815" y="0"/>
                </a:moveTo>
                <a:lnTo>
                  <a:pt x="424815" y="318611"/>
                </a:lnTo>
                <a:lnTo>
                  <a:pt x="531018" y="318611"/>
                </a:lnTo>
                <a:lnTo>
                  <a:pt x="265509" y="637222"/>
                </a:lnTo>
                <a:lnTo>
                  <a:pt x="0" y="318611"/>
                </a:lnTo>
                <a:lnTo>
                  <a:pt x="106203" y="318611"/>
                </a:lnTo>
                <a:lnTo>
                  <a:pt x="106203" y="0"/>
                </a:lnTo>
                <a:lnTo>
                  <a:pt x="424815"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445" tIns="0" rIns="127443" bIns="159305" numCol="1" spcCol="1270" anchor="ctr" anchorCtr="0">
            <a:noAutofit/>
          </a:bodyPr>
          <a:lstStyle/>
          <a:p>
            <a:pPr marL="0" lvl="0" indent="0" algn="ctr" defTabSz="1066800">
              <a:lnSpc>
                <a:spcPct val="90000"/>
              </a:lnSpc>
              <a:spcBef>
                <a:spcPct val="0"/>
              </a:spcBef>
              <a:spcAft>
                <a:spcPct val="35000"/>
              </a:spcAft>
              <a:buNone/>
            </a:pPr>
            <a:endParaRPr lang="en-GB" sz="2400" kern="1200"/>
          </a:p>
        </p:txBody>
      </p:sp>
      <p:cxnSp>
        <p:nvCxnSpPr>
          <p:cNvPr id="11" name="Straight Connector 10">
            <a:extLst>
              <a:ext uri="{FF2B5EF4-FFF2-40B4-BE49-F238E27FC236}">
                <a16:creationId xmlns:a16="http://schemas.microsoft.com/office/drawing/2014/main" id="{007CAD07-CC56-E311-B9EA-3886622A383F}"/>
              </a:ext>
            </a:extLst>
          </p:cNvPr>
          <p:cNvCxnSpPr/>
          <p:nvPr/>
        </p:nvCxnSpPr>
        <p:spPr>
          <a:xfrm>
            <a:off x="12573000" y="3272718"/>
            <a:ext cx="0" cy="201600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17C999A-570A-39AD-26BC-0A4EE2E655DB}"/>
              </a:ext>
            </a:extLst>
          </p:cNvPr>
          <p:cNvCxnSpPr>
            <a:cxnSpLocks/>
          </p:cNvCxnSpPr>
          <p:nvPr/>
        </p:nvCxnSpPr>
        <p:spPr>
          <a:xfrm rot="5400000">
            <a:off x="9855056" y="2708100"/>
            <a:ext cx="0" cy="5328000"/>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chemeClr val="bg1"/>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chemeClr val="bg1"/>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chemeClr val="bg1"/>
            </a:solidFill>
            <a:prstDash val="solid"/>
            <a:headEnd type="none" w="sm" len="sm"/>
            <a:tailEnd type="none" w="sm" len="sm"/>
          </a:ln>
        </p:spPr>
      </p:sp>
      <p:sp>
        <p:nvSpPr>
          <p:cNvPr id="7" name="Rounded Rectangle 6"/>
          <p:cNvSpPr/>
          <p:nvPr/>
        </p:nvSpPr>
        <p:spPr>
          <a:xfrm>
            <a:off x="2317190" y="2642764"/>
            <a:ext cx="13303809" cy="3719935"/>
          </a:xfrm>
          <a:prstGeom prst="roundRect">
            <a:avLst>
              <a:gd name="adj" fmla="val 8611"/>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Work Tasters can support with existing community benefit activities and targets. </a:t>
            </a:r>
          </a:p>
          <a:p>
            <a:endParaRPr lang="en-US" sz="3200" dirty="0">
              <a:solidFill>
                <a:schemeClr val="tx1"/>
              </a:solidFill>
              <a:latin typeface="Calibri" panose="020F0502020204030204" pitchFamily="34" charset="0"/>
            </a:endParaRPr>
          </a:p>
          <a:p>
            <a:r>
              <a:rPr lang="en-US" sz="3200" dirty="0">
                <a:solidFill>
                  <a:schemeClr val="tx1"/>
                </a:solidFill>
                <a:latin typeface="Calibri" panose="020F0502020204030204" pitchFamily="34" charset="0"/>
              </a:rPr>
              <a:t>They are a measurable activity in the SFT TOMs under the ‘improved employability’ outcome.</a:t>
            </a:r>
            <a:endParaRPr lang="en-GB" sz="3200" dirty="0">
              <a:solidFill>
                <a:schemeClr val="tx1"/>
              </a:solidFill>
              <a:latin typeface="Calibri" panose="020F0502020204030204" pitchFamily="34" charset="0"/>
            </a:endParaRPr>
          </a:p>
        </p:txBody>
      </p:sp>
      <p:grpSp>
        <p:nvGrpSpPr>
          <p:cNvPr id="4" name="Group 3">
            <a:extLst>
              <a:ext uri="{FF2B5EF4-FFF2-40B4-BE49-F238E27FC236}">
                <a16:creationId xmlns:a16="http://schemas.microsoft.com/office/drawing/2014/main" id="{5681709A-FBCE-56E6-624E-23E9433E0E7B}"/>
              </a:ext>
            </a:extLst>
          </p:cNvPr>
          <p:cNvGrpSpPr/>
          <p:nvPr/>
        </p:nvGrpSpPr>
        <p:grpSpPr>
          <a:xfrm>
            <a:off x="1094997" y="2260224"/>
            <a:ext cx="1357735" cy="1333087"/>
            <a:chOff x="1094209" y="4343373"/>
            <a:chExt cx="1357735" cy="1333087"/>
          </a:xfrm>
        </p:grpSpPr>
        <p:sp>
          <p:nvSpPr>
            <p:cNvPr id="9" name="Block Arc 8">
              <a:extLst>
                <a:ext uri="{FF2B5EF4-FFF2-40B4-BE49-F238E27FC236}">
                  <a16:creationId xmlns:a16="http://schemas.microsoft.com/office/drawing/2014/main" id="{41ADCCDA-A236-9473-6A3B-30003B360D2B}"/>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5ED4ADF7-407A-6B47-AEC7-F29FC0C115E4}"/>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9C299344-CC60-DA2D-AEBD-0747B16972C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D7A5936E-53A9-D124-FFDE-4020939B415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DA5EFA7-1921-FD2E-371A-32BA28C8851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16" name="Freeform: Shape 15">
              <a:extLst>
                <a:ext uri="{FF2B5EF4-FFF2-40B4-BE49-F238E27FC236}">
                  <a16:creationId xmlns:a16="http://schemas.microsoft.com/office/drawing/2014/main" id="{A4EBF0D0-AC2A-22BB-4699-6640C9B55278}"/>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7" name="Freeform: Shape 16">
              <a:extLst>
                <a:ext uri="{FF2B5EF4-FFF2-40B4-BE49-F238E27FC236}">
                  <a16:creationId xmlns:a16="http://schemas.microsoft.com/office/drawing/2014/main" id="{F5B948AF-6370-52D7-8D63-41728C214A80}"/>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8" name="Freeform: Shape 17">
              <a:extLst>
                <a:ext uri="{FF2B5EF4-FFF2-40B4-BE49-F238E27FC236}">
                  <a16:creationId xmlns:a16="http://schemas.microsoft.com/office/drawing/2014/main" id="{4E01D3AF-C7CB-D727-14EB-E5EB1DF0D811}"/>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9" name="Freeform: Shape 18">
              <a:extLst>
                <a:ext uri="{FF2B5EF4-FFF2-40B4-BE49-F238E27FC236}">
                  <a16:creationId xmlns:a16="http://schemas.microsoft.com/office/drawing/2014/main" id="{D30C3FF1-E1B6-3E0F-B56B-FA3931E46637}"/>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spTree>
    <p:extLst>
      <p:ext uri="{BB962C8B-B14F-4D97-AF65-F5344CB8AC3E}">
        <p14:creationId xmlns:p14="http://schemas.microsoft.com/office/powerpoint/2010/main" val="2417350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8808" y="9258300"/>
            <a:ext cx="16250492" cy="0"/>
          </a:xfrm>
          <a:prstGeom prst="line">
            <a:avLst/>
          </a:prstGeom>
          <a:ln w="28575" cap="rnd">
            <a:solidFill>
              <a:srgbClr val="142B54"/>
            </a:solidFill>
            <a:prstDash val="solid"/>
            <a:headEnd type="none" w="sm" len="sm"/>
            <a:tailEnd type="none" w="sm" len="sm"/>
          </a:ln>
        </p:spPr>
      </p:sp>
      <p:sp>
        <p:nvSpPr>
          <p:cNvPr id="3" name="TextBox 3"/>
          <p:cNvSpPr txBox="1"/>
          <p:nvPr/>
        </p:nvSpPr>
        <p:spPr>
          <a:xfrm>
            <a:off x="1008808" y="1491781"/>
            <a:ext cx="12173792" cy="501612"/>
          </a:xfrm>
          <a:prstGeom prst="rect">
            <a:avLst/>
          </a:prstGeom>
        </p:spPr>
        <p:txBody>
          <a:bodyPr wrap="square" lIns="0" tIns="0" rIns="0" bIns="0" rtlCol="0" anchor="t">
            <a:spAutoFit/>
          </a:bodyPr>
          <a:lstStyle/>
          <a:p>
            <a:pPr>
              <a:lnSpc>
                <a:spcPts val="3679"/>
              </a:lnSpc>
            </a:pPr>
            <a:r>
              <a:rPr lang="en-US" sz="4599" spc="59" dirty="0">
                <a:solidFill>
                  <a:srgbClr val="F7C120"/>
                </a:solidFill>
                <a:latin typeface="Montserrat Extra-Bold"/>
              </a:rPr>
              <a:t>OVERVIEW</a:t>
            </a:r>
          </a:p>
        </p:txBody>
      </p:sp>
      <p:sp>
        <p:nvSpPr>
          <p:cNvPr id="6" name="TextBox 6"/>
          <p:cNvSpPr txBox="1"/>
          <p:nvPr/>
        </p:nvSpPr>
        <p:spPr>
          <a:xfrm>
            <a:off x="1008808" y="9461111"/>
            <a:ext cx="3509886" cy="264160"/>
          </a:xfrm>
          <a:prstGeom prst="rect">
            <a:avLst/>
          </a:prstGeom>
        </p:spPr>
        <p:txBody>
          <a:bodyPr lIns="0" tIns="0" rIns="0" bIns="0" rtlCol="0" anchor="t">
            <a:spAutoFit/>
          </a:bodyPr>
          <a:lstStyle/>
          <a:p>
            <a:pPr>
              <a:lnSpc>
                <a:spcPts val="2240"/>
              </a:lnSpc>
            </a:pPr>
            <a:r>
              <a:rPr lang="en-US" sz="1600" spc="20" dirty="0">
                <a:solidFill>
                  <a:srgbClr val="142B54"/>
                </a:solidFill>
                <a:latin typeface="Calibri" panose="020F0502020204030204" pitchFamily="34" charset="0"/>
              </a:rPr>
              <a:t>Construction Work Tasters</a:t>
            </a:r>
          </a:p>
        </p:txBody>
      </p:sp>
      <p:sp>
        <p:nvSpPr>
          <p:cNvPr id="8" name="AutoShape 7"/>
          <p:cNvSpPr/>
          <p:nvPr/>
        </p:nvSpPr>
        <p:spPr>
          <a:xfrm>
            <a:off x="6094964" y="1595180"/>
            <a:ext cx="11164336" cy="0"/>
          </a:xfrm>
          <a:prstGeom prst="line">
            <a:avLst/>
          </a:prstGeom>
          <a:ln w="38100" cap="rnd">
            <a:solidFill>
              <a:srgbClr val="142B54"/>
            </a:solidFill>
            <a:prstDash val="solid"/>
            <a:headEnd type="none" w="sm" len="sm"/>
            <a:tailEnd type="none" w="sm" len="sm"/>
          </a:ln>
        </p:spPr>
      </p:sp>
      <p:sp>
        <p:nvSpPr>
          <p:cNvPr id="7" name="Rounded Rectangle 6"/>
          <p:cNvSpPr/>
          <p:nvPr/>
        </p:nvSpPr>
        <p:spPr>
          <a:xfrm>
            <a:off x="1098798" y="3467099"/>
            <a:ext cx="7435602" cy="5588389"/>
          </a:xfrm>
          <a:prstGeom prst="roundRect">
            <a:avLst>
              <a:gd name="adj" fmla="val 12580"/>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Calibri" panose="020F0502020204030204" pitchFamily="34" charset="0"/>
              </a:rPr>
              <a:t>Work Tasters are not a new activity. There are already a lot of great examples of employers running work tasters in the construction sector.</a:t>
            </a: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Our aim is to learn from those activities and to develop a high-quality </a:t>
            </a:r>
            <a:r>
              <a:rPr lang="en-US" sz="2400" dirty="0" smtClean="0">
                <a:solidFill>
                  <a:schemeClr val="tx1"/>
                </a:solidFill>
                <a:latin typeface="Calibri" panose="020F0502020204030204" pitchFamily="34" charset="0"/>
              </a:rPr>
              <a:t>Work </a:t>
            </a:r>
            <a:r>
              <a:rPr lang="en-US" sz="2400" dirty="0">
                <a:solidFill>
                  <a:schemeClr val="tx1"/>
                </a:solidFill>
                <a:latin typeface="Calibri" panose="020F0502020204030204" pitchFamily="34" charset="0"/>
              </a:rPr>
              <a:t>T</a:t>
            </a:r>
            <a:r>
              <a:rPr lang="en-US" sz="2400" dirty="0" smtClean="0">
                <a:solidFill>
                  <a:schemeClr val="tx1"/>
                </a:solidFill>
                <a:latin typeface="Calibri" panose="020F0502020204030204" pitchFamily="34" charset="0"/>
              </a:rPr>
              <a:t>aster </a:t>
            </a:r>
            <a:r>
              <a:rPr lang="en-US" sz="2400" dirty="0">
                <a:solidFill>
                  <a:schemeClr val="tx1"/>
                </a:solidFill>
                <a:latin typeface="Calibri" panose="020F0502020204030204" pitchFamily="34" charset="0"/>
              </a:rPr>
              <a:t>model which can support the wider construction sector.</a:t>
            </a:r>
          </a:p>
          <a:p>
            <a:endParaRPr lang="en-US" sz="2400" dirty="0">
              <a:solidFill>
                <a:schemeClr val="tx1"/>
              </a:solidFill>
              <a:latin typeface="Calibri" panose="020F0502020204030204" pitchFamily="34" charset="0"/>
            </a:endParaRPr>
          </a:p>
          <a:p>
            <a:r>
              <a:rPr lang="en-US" sz="2400" dirty="0">
                <a:solidFill>
                  <a:schemeClr val="tx1"/>
                </a:solidFill>
                <a:latin typeface="Calibri" panose="020F0502020204030204" pitchFamily="34" charset="0"/>
              </a:rPr>
              <a:t>DYW will gather robust data on the effectiveness of </a:t>
            </a:r>
            <a:r>
              <a:rPr lang="en-US" sz="2400" dirty="0" smtClean="0">
                <a:solidFill>
                  <a:schemeClr val="tx1"/>
                </a:solidFill>
                <a:latin typeface="Calibri" panose="020F0502020204030204" pitchFamily="34" charset="0"/>
              </a:rPr>
              <a:t>Work </a:t>
            </a:r>
            <a:r>
              <a:rPr lang="en-US" sz="2400" dirty="0">
                <a:solidFill>
                  <a:schemeClr val="tx1"/>
                </a:solidFill>
                <a:latin typeface="Calibri" panose="020F0502020204030204" pitchFamily="34" charset="0"/>
              </a:rPr>
              <a:t>T</a:t>
            </a:r>
            <a:r>
              <a:rPr lang="en-US" sz="2400" dirty="0" smtClean="0">
                <a:solidFill>
                  <a:schemeClr val="tx1"/>
                </a:solidFill>
                <a:latin typeface="Calibri" panose="020F0502020204030204" pitchFamily="34" charset="0"/>
              </a:rPr>
              <a:t>asters</a:t>
            </a:r>
            <a:r>
              <a:rPr lang="en-US" sz="2400" dirty="0">
                <a:solidFill>
                  <a:schemeClr val="tx1"/>
                </a:solidFill>
                <a:latin typeface="Calibri" panose="020F0502020204030204" pitchFamily="34" charset="0"/>
              </a:rPr>
              <a:t>. That data will be used to improve the </a:t>
            </a:r>
            <a:r>
              <a:rPr lang="en-US" sz="2400" dirty="0" smtClean="0">
                <a:solidFill>
                  <a:schemeClr val="tx1"/>
                </a:solidFill>
                <a:latin typeface="Calibri" panose="020F0502020204030204" pitchFamily="34" charset="0"/>
              </a:rPr>
              <a:t>Work </a:t>
            </a:r>
            <a:r>
              <a:rPr lang="en-US" sz="2400" dirty="0">
                <a:solidFill>
                  <a:schemeClr val="tx1"/>
                </a:solidFill>
                <a:latin typeface="Calibri" panose="020F0502020204030204" pitchFamily="34" charset="0"/>
              </a:rPr>
              <a:t>T</a:t>
            </a:r>
            <a:r>
              <a:rPr lang="en-US" sz="2400" dirty="0" smtClean="0">
                <a:solidFill>
                  <a:schemeClr val="tx1"/>
                </a:solidFill>
                <a:latin typeface="Calibri" panose="020F0502020204030204" pitchFamily="34" charset="0"/>
              </a:rPr>
              <a:t>aster </a:t>
            </a:r>
            <a:r>
              <a:rPr lang="en-US" sz="2400" dirty="0">
                <a:solidFill>
                  <a:schemeClr val="tx1"/>
                </a:solidFill>
                <a:latin typeface="Calibri" panose="020F0502020204030204" pitchFamily="34" charset="0"/>
              </a:rPr>
              <a:t>model; those learnings will be shared with employers. By working </a:t>
            </a:r>
            <a:r>
              <a:rPr lang="en-US" sz="2400" dirty="0" smtClean="0">
                <a:solidFill>
                  <a:schemeClr val="tx1"/>
                </a:solidFill>
                <a:latin typeface="Calibri" panose="020F0502020204030204" pitchFamily="34" charset="0"/>
              </a:rPr>
              <a:t>closely with industry, </a:t>
            </a:r>
            <a:r>
              <a:rPr lang="en-US" sz="2400" dirty="0">
                <a:solidFill>
                  <a:schemeClr val="tx1"/>
                </a:solidFill>
                <a:latin typeface="Calibri" panose="020F0502020204030204" pitchFamily="34" charset="0"/>
              </a:rPr>
              <a:t>we </a:t>
            </a:r>
            <a:r>
              <a:rPr lang="en-US" sz="2400" dirty="0" smtClean="0">
                <a:solidFill>
                  <a:schemeClr val="tx1"/>
                </a:solidFill>
                <a:latin typeface="Calibri" panose="020F0502020204030204" pitchFamily="34" charset="0"/>
              </a:rPr>
              <a:t>can </a:t>
            </a:r>
            <a:r>
              <a:rPr lang="en-US" sz="2400" dirty="0">
                <a:solidFill>
                  <a:schemeClr val="tx1"/>
                </a:solidFill>
                <a:latin typeface="Calibri" panose="020F0502020204030204" pitchFamily="34" charset="0"/>
              </a:rPr>
              <a:t>change the perceptions and attitudes which young people hold about the construction sector.</a:t>
            </a:r>
          </a:p>
        </p:txBody>
      </p:sp>
      <p:grpSp>
        <p:nvGrpSpPr>
          <p:cNvPr id="4" name="Group 3">
            <a:extLst>
              <a:ext uri="{FF2B5EF4-FFF2-40B4-BE49-F238E27FC236}">
                <a16:creationId xmlns:a16="http://schemas.microsoft.com/office/drawing/2014/main" id="{5681709A-FBCE-56E6-624E-23E9433E0E7B}"/>
              </a:ext>
            </a:extLst>
          </p:cNvPr>
          <p:cNvGrpSpPr/>
          <p:nvPr/>
        </p:nvGrpSpPr>
        <p:grpSpPr>
          <a:xfrm>
            <a:off x="1094209" y="2285973"/>
            <a:ext cx="1357735" cy="1333087"/>
            <a:chOff x="1094209" y="4343373"/>
            <a:chExt cx="1357735" cy="1333087"/>
          </a:xfrm>
        </p:grpSpPr>
        <p:sp>
          <p:nvSpPr>
            <p:cNvPr id="9" name="Block Arc 8">
              <a:extLst>
                <a:ext uri="{FF2B5EF4-FFF2-40B4-BE49-F238E27FC236}">
                  <a16:creationId xmlns:a16="http://schemas.microsoft.com/office/drawing/2014/main" id="{41ADCCDA-A236-9473-6A3B-30003B360D2B}"/>
                </a:ext>
              </a:extLst>
            </p:cNvPr>
            <p:cNvSpPr/>
            <p:nvPr/>
          </p:nvSpPr>
          <p:spPr>
            <a:xfrm>
              <a:off x="1247561" y="4496724"/>
              <a:ext cx="1026385" cy="1026385"/>
            </a:xfrm>
            <a:prstGeom prst="blockArc">
              <a:avLst>
                <a:gd name="adj1" fmla="val 10800000"/>
                <a:gd name="adj2" fmla="val 16200000"/>
                <a:gd name="adj3" fmla="val 4637"/>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Block Arc 10">
              <a:extLst>
                <a:ext uri="{FF2B5EF4-FFF2-40B4-BE49-F238E27FC236}">
                  <a16:creationId xmlns:a16="http://schemas.microsoft.com/office/drawing/2014/main" id="{5ED4ADF7-407A-6B47-AEC7-F29FC0C115E4}"/>
                </a:ext>
              </a:extLst>
            </p:cNvPr>
            <p:cNvSpPr/>
            <p:nvPr/>
          </p:nvSpPr>
          <p:spPr>
            <a:xfrm>
              <a:off x="1247561" y="4496724"/>
              <a:ext cx="1026385" cy="1026385"/>
            </a:xfrm>
            <a:prstGeom prst="blockArc">
              <a:avLst>
                <a:gd name="adj1" fmla="val 5400000"/>
                <a:gd name="adj2" fmla="val 10800000"/>
                <a:gd name="adj3" fmla="val 4637"/>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Block Arc 11">
              <a:extLst>
                <a:ext uri="{FF2B5EF4-FFF2-40B4-BE49-F238E27FC236}">
                  <a16:creationId xmlns:a16="http://schemas.microsoft.com/office/drawing/2014/main" id="{9C299344-CC60-DA2D-AEBD-0747B16972C0}"/>
                </a:ext>
              </a:extLst>
            </p:cNvPr>
            <p:cNvSpPr/>
            <p:nvPr/>
          </p:nvSpPr>
          <p:spPr>
            <a:xfrm>
              <a:off x="1236466" y="4492485"/>
              <a:ext cx="1026385" cy="1026385"/>
            </a:xfrm>
            <a:prstGeom prst="blockArc">
              <a:avLst>
                <a:gd name="adj1" fmla="val 0"/>
                <a:gd name="adj2" fmla="val 5400000"/>
                <a:gd name="adj3" fmla="val 4637"/>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Block Arc 12">
              <a:extLst>
                <a:ext uri="{FF2B5EF4-FFF2-40B4-BE49-F238E27FC236}">
                  <a16:creationId xmlns:a16="http://schemas.microsoft.com/office/drawing/2014/main" id="{D7A5936E-53A9-D124-FFDE-4020939B415C}"/>
                </a:ext>
              </a:extLst>
            </p:cNvPr>
            <p:cNvSpPr/>
            <p:nvPr/>
          </p:nvSpPr>
          <p:spPr>
            <a:xfrm>
              <a:off x="1247561" y="4496724"/>
              <a:ext cx="1026385" cy="1026385"/>
            </a:xfrm>
            <a:prstGeom prst="blockArc">
              <a:avLst>
                <a:gd name="adj1" fmla="val 16200000"/>
                <a:gd name="adj2" fmla="val 0"/>
                <a:gd name="adj3" fmla="val 4637"/>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9DA5EFA7-1921-FD2E-371A-32BA28C88518}"/>
                </a:ext>
              </a:extLst>
            </p:cNvPr>
            <p:cNvSpPr/>
            <p:nvPr/>
          </p:nvSpPr>
          <p:spPr>
            <a:xfrm>
              <a:off x="1413734" y="4657053"/>
              <a:ext cx="694038" cy="705728"/>
            </a:xfrm>
            <a:custGeom>
              <a:avLst/>
              <a:gdLst>
                <a:gd name="connsiteX0" fmla="*/ 0 w 694038"/>
                <a:gd name="connsiteY0" fmla="*/ 352864 h 705728"/>
                <a:gd name="connsiteX1" fmla="*/ 347019 w 694038"/>
                <a:gd name="connsiteY1" fmla="*/ 0 h 705728"/>
                <a:gd name="connsiteX2" fmla="*/ 694038 w 694038"/>
                <a:gd name="connsiteY2" fmla="*/ 352864 h 705728"/>
                <a:gd name="connsiteX3" fmla="*/ 347019 w 694038"/>
                <a:gd name="connsiteY3" fmla="*/ 705728 h 705728"/>
                <a:gd name="connsiteX4" fmla="*/ 0 w 694038"/>
                <a:gd name="connsiteY4" fmla="*/ 352864 h 705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038" h="705728">
                  <a:moveTo>
                    <a:pt x="0" y="352864"/>
                  </a:moveTo>
                  <a:cubicBezTo>
                    <a:pt x="0" y="157983"/>
                    <a:pt x="155366" y="0"/>
                    <a:pt x="347019" y="0"/>
                  </a:cubicBezTo>
                  <a:cubicBezTo>
                    <a:pt x="538672" y="0"/>
                    <a:pt x="694038" y="157983"/>
                    <a:pt x="694038" y="352864"/>
                  </a:cubicBezTo>
                  <a:cubicBezTo>
                    <a:pt x="694038" y="547745"/>
                    <a:pt x="538672" y="705728"/>
                    <a:pt x="347019" y="705728"/>
                  </a:cubicBezTo>
                  <a:cubicBezTo>
                    <a:pt x="155366" y="705728"/>
                    <a:pt x="0" y="547745"/>
                    <a:pt x="0" y="352864"/>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2120" tIns="133831" rIns="132120" bIns="133831" numCol="1" spcCol="1270" anchor="ctr" anchorCtr="0">
              <a:noAutofit/>
            </a:bodyPr>
            <a:lstStyle/>
            <a:p>
              <a:pPr marL="0" lvl="0" indent="0" algn="ctr" defTabSz="1066800">
                <a:lnSpc>
                  <a:spcPct val="90000"/>
                </a:lnSpc>
                <a:spcBef>
                  <a:spcPct val="0"/>
                </a:spcBef>
                <a:spcAft>
                  <a:spcPct val="35000"/>
                </a:spcAft>
                <a:buNone/>
              </a:pPr>
              <a:endParaRPr lang="en-US" sz="2400" b="0" kern="1200" dirty="0">
                <a:latin typeface="Calibri" panose="020F0502020204030204" pitchFamily="34" charset="0"/>
              </a:endParaRPr>
            </a:p>
          </p:txBody>
        </p:sp>
        <p:sp>
          <p:nvSpPr>
            <p:cNvPr id="16" name="Freeform: Shape 15">
              <a:extLst>
                <a:ext uri="{FF2B5EF4-FFF2-40B4-BE49-F238E27FC236}">
                  <a16:creationId xmlns:a16="http://schemas.microsoft.com/office/drawing/2014/main" id="{A4EBF0D0-AC2A-22BB-4699-6640C9B55278}"/>
                </a:ext>
              </a:extLst>
            </p:cNvPr>
            <p:cNvSpPr/>
            <p:nvPr/>
          </p:nvSpPr>
          <p:spPr>
            <a:xfrm>
              <a:off x="1595504" y="4343373"/>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7" name="Freeform: Shape 16">
              <a:extLst>
                <a:ext uri="{FF2B5EF4-FFF2-40B4-BE49-F238E27FC236}">
                  <a16:creationId xmlns:a16="http://schemas.microsoft.com/office/drawing/2014/main" id="{F5B948AF-6370-52D7-8D63-41728C214A80}"/>
                </a:ext>
              </a:extLst>
            </p:cNvPr>
            <p:cNvSpPr/>
            <p:nvPr/>
          </p:nvSpPr>
          <p:spPr>
            <a:xfrm>
              <a:off x="2072152" y="4833064"/>
              <a:ext cx="379792" cy="353706"/>
            </a:xfrm>
            <a:custGeom>
              <a:avLst/>
              <a:gdLst>
                <a:gd name="connsiteX0" fmla="*/ 0 w 379792"/>
                <a:gd name="connsiteY0" fmla="*/ 176853 h 353706"/>
                <a:gd name="connsiteX1" fmla="*/ 189896 w 379792"/>
                <a:gd name="connsiteY1" fmla="*/ 0 h 353706"/>
                <a:gd name="connsiteX2" fmla="*/ 379792 w 379792"/>
                <a:gd name="connsiteY2" fmla="*/ 176853 h 353706"/>
                <a:gd name="connsiteX3" fmla="*/ 189896 w 379792"/>
                <a:gd name="connsiteY3" fmla="*/ 353706 h 353706"/>
                <a:gd name="connsiteX4" fmla="*/ 0 w 379792"/>
                <a:gd name="connsiteY4" fmla="*/ 176853 h 353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92" h="353706">
                  <a:moveTo>
                    <a:pt x="0" y="176853"/>
                  </a:moveTo>
                  <a:cubicBezTo>
                    <a:pt x="0" y="79180"/>
                    <a:pt x="85019" y="0"/>
                    <a:pt x="189896" y="0"/>
                  </a:cubicBezTo>
                  <a:cubicBezTo>
                    <a:pt x="294773" y="0"/>
                    <a:pt x="379792" y="79180"/>
                    <a:pt x="379792" y="176853"/>
                  </a:cubicBezTo>
                  <a:cubicBezTo>
                    <a:pt x="379792" y="274526"/>
                    <a:pt x="294773" y="353706"/>
                    <a:pt x="189896" y="353706"/>
                  </a:cubicBezTo>
                  <a:cubicBezTo>
                    <a:pt x="85019" y="353706"/>
                    <a:pt x="0" y="274526"/>
                    <a:pt x="0" y="176853"/>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78479" tIns="74659" rIns="78479" bIns="74659"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8" name="Freeform: Shape 17">
              <a:extLst>
                <a:ext uri="{FF2B5EF4-FFF2-40B4-BE49-F238E27FC236}">
                  <a16:creationId xmlns:a16="http://schemas.microsoft.com/office/drawing/2014/main" id="{4E01D3AF-C7CB-D727-14EB-E5EB1DF0D811}"/>
                </a:ext>
              </a:extLst>
            </p:cNvPr>
            <p:cNvSpPr/>
            <p:nvPr/>
          </p:nvSpPr>
          <p:spPr>
            <a:xfrm>
              <a:off x="1595504" y="5345962"/>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sp>
          <p:nvSpPr>
            <p:cNvPr id="19" name="Freeform: Shape 18">
              <a:extLst>
                <a:ext uri="{FF2B5EF4-FFF2-40B4-BE49-F238E27FC236}">
                  <a16:creationId xmlns:a16="http://schemas.microsoft.com/office/drawing/2014/main" id="{D30C3FF1-E1B6-3E0F-B56B-FA3931E46637}"/>
                </a:ext>
              </a:extLst>
            </p:cNvPr>
            <p:cNvSpPr/>
            <p:nvPr/>
          </p:nvSpPr>
          <p:spPr>
            <a:xfrm>
              <a:off x="1094209" y="4844668"/>
              <a:ext cx="330498" cy="330498"/>
            </a:xfrm>
            <a:custGeom>
              <a:avLst/>
              <a:gdLst>
                <a:gd name="connsiteX0" fmla="*/ 0 w 330498"/>
                <a:gd name="connsiteY0" fmla="*/ 165249 h 330498"/>
                <a:gd name="connsiteX1" fmla="*/ 165249 w 330498"/>
                <a:gd name="connsiteY1" fmla="*/ 0 h 330498"/>
                <a:gd name="connsiteX2" fmla="*/ 330498 w 330498"/>
                <a:gd name="connsiteY2" fmla="*/ 165249 h 330498"/>
                <a:gd name="connsiteX3" fmla="*/ 165249 w 330498"/>
                <a:gd name="connsiteY3" fmla="*/ 330498 h 330498"/>
                <a:gd name="connsiteX4" fmla="*/ 0 w 330498"/>
                <a:gd name="connsiteY4" fmla="*/ 165249 h 330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98" h="330498">
                  <a:moveTo>
                    <a:pt x="0" y="165249"/>
                  </a:moveTo>
                  <a:cubicBezTo>
                    <a:pt x="0" y="73984"/>
                    <a:pt x="73984" y="0"/>
                    <a:pt x="165249" y="0"/>
                  </a:cubicBezTo>
                  <a:cubicBezTo>
                    <a:pt x="256514" y="0"/>
                    <a:pt x="330498" y="73984"/>
                    <a:pt x="330498" y="165249"/>
                  </a:cubicBezTo>
                  <a:cubicBezTo>
                    <a:pt x="330498" y="256514"/>
                    <a:pt x="256514" y="330498"/>
                    <a:pt x="165249" y="330498"/>
                  </a:cubicBezTo>
                  <a:cubicBezTo>
                    <a:pt x="73984" y="330498"/>
                    <a:pt x="0" y="256514"/>
                    <a:pt x="0" y="16524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1260" tIns="71260" rIns="71260" bIns="71260" numCol="1" spcCol="1270" anchor="ctr" anchorCtr="0">
              <a:noAutofit/>
            </a:bodyPr>
            <a:lstStyle/>
            <a:p>
              <a:pPr marL="0" lvl="0" indent="0" algn="ctr" defTabSz="800100">
                <a:lnSpc>
                  <a:spcPct val="90000"/>
                </a:lnSpc>
                <a:spcBef>
                  <a:spcPct val="0"/>
                </a:spcBef>
                <a:spcAft>
                  <a:spcPct val="35000"/>
                </a:spcAft>
                <a:buNone/>
              </a:pPr>
              <a:endParaRPr lang="en-GB" sz="1800" kern="1200" dirty="0">
                <a:latin typeface="Calibri" panose="020F0502020204030204" pitchFamily="34" charset="0"/>
              </a:endParaRPr>
            </a:p>
          </p:txBody>
        </p:sp>
      </p:grpSp>
      <p:graphicFrame>
        <p:nvGraphicFramePr>
          <p:cNvPr id="10" name="Diagram 9">
            <a:extLst>
              <a:ext uri="{FF2B5EF4-FFF2-40B4-BE49-F238E27FC236}">
                <a16:creationId xmlns:a16="http://schemas.microsoft.com/office/drawing/2014/main" id="{29FB8E07-17A2-838C-E965-710916E63163}"/>
              </a:ext>
            </a:extLst>
          </p:cNvPr>
          <p:cNvGraphicFramePr/>
          <p:nvPr>
            <p:extLst>
              <p:ext uri="{D42A27DB-BD31-4B8C-83A1-F6EECF244321}">
                <p14:modId xmlns:p14="http://schemas.microsoft.com/office/powerpoint/2010/main" val="2032202565"/>
              </p:ext>
            </p:extLst>
          </p:nvPr>
        </p:nvGraphicFramePr>
        <p:xfrm>
          <a:off x="9594244" y="3393839"/>
          <a:ext cx="7053020" cy="5588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6036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142B54"/>
      </a:accent1>
      <a:accent2>
        <a:srgbClr val="71A4CF"/>
      </a:accent2>
      <a:accent3>
        <a:srgbClr val="C8ABBA"/>
      </a:accent3>
      <a:accent4>
        <a:srgbClr val="F7C01B"/>
      </a:accent4>
      <a:accent5>
        <a:srgbClr val="6CC4DA"/>
      </a:accent5>
      <a:accent6>
        <a:srgbClr val="BFBFBF"/>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1105</Words>
  <Application>Microsoft Office PowerPoint</Application>
  <PresentationFormat>Custom</PresentationFormat>
  <Paragraphs>128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Montserrat Extra-Bold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Work Tasters - PowerPoint</dc:title>
  <dc:creator>Emma Reid</dc:creator>
  <cp:lastModifiedBy>Conor Moran</cp:lastModifiedBy>
  <cp:revision>24</cp:revision>
  <cp:lastPrinted>2022-11-23T16:03:52Z</cp:lastPrinted>
  <dcterms:created xsi:type="dcterms:W3CDTF">2006-08-16T00:00:00Z</dcterms:created>
  <dcterms:modified xsi:type="dcterms:W3CDTF">2022-11-23T16:27:22Z</dcterms:modified>
  <dc:identifier>DAFOLcgU5p8</dc:identifier>
</cp:coreProperties>
</file>